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5" r:id="rId3"/>
    <p:sldId id="318" r:id="rId4"/>
    <p:sldId id="316" r:id="rId5"/>
    <p:sldId id="322" r:id="rId6"/>
    <p:sldId id="323" r:id="rId7"/>
    <p:sldId id="317" r:id="rId8"/>
    <p:sldId id="315" r:id="rId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0000FF"/>
    <a:srgbClr val="FFCC99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>
        <p:scale>
          <a:sx n="60" d="100"/>
          <a:sy n="60" d="100"/>
        </p:scale>
        <p:origin x="-1956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E637-F7BB-4C5D-88AE-13BDD16ADEB5}" type="datetimeFigureOut">
              <a:rPr lang="it-IT"/>
              <a:pPr>
                <a:defRPr/>
              </a:pPr>
              <a:t>16/09/2016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1E12-6044-41B0-B477-8593412546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B136-D330-4F36-B476-6FC01B7AF212}" type="datetimeFigureOut">
              <a:rPr lang="it-IT"/>
              <a:pPr>
                <a:defRPr/>
              </a:pPr>
              <a:t>16/09/2016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3FFFE-E5AA-4145-831D-D49CA6E945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C0FD-8483-4F7D-B062-9A3B7316F649}" type="datetimeFigureOut">
              <a:rPr lang="it-IT"/>
              <a:pPr>
                <a:defRPr/>
              </a:pPr>
              <a:t>16/09/2016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135E0-119A-43A3-B612-6252B59A94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4740-A493-4655-97B1-29C52384F3F7}" type="datetimeFigureOut">
              <a:rPr lang="it-IT"/>
              <a:pPr>
                <a:defRPr/>
              </a:pPr>
              <a:t>16/09/2016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F70D-955E-44FE-A443-1239A1067F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B0622-F6DF-454E-8C0E-769ABE0CAF29}" type="datetimeFigureOut">
              <a:rPr lang="it-IT"/>
              <a:pPr>
                <a:defRPr/>
              </a:pPr>
              <a:t>16/09/2016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E630-204B-416F-A987-56286412CA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49DE2-FA4A-44D8-B367-7BCE96F46F80}" type="datetimeFigureOut">
              <a:rPr lang="it-IT"/>
              <a:pPr>
                <a:defRPr/>
              </a:pPr>
              <a:t>16/09/2016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6D62-BC9A-46A2-B625-FF5742E9EE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6EFBD-80EE-421B-9290-E75FE2CC7037}" type="datetimeFigureOut">
              <a:rPr lang="it-IT"/>
              <a:pPr>
                <a:defRPr/>
              </a:pPr>
              <a:t>16/09/2016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2692-E497-4C68-B7D9-3100B2D335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1FF2-81F2-415D-93E1-58445031B130}" type="datetimeFigureOut">
              <a:rPr lang="it-IT"/>
              <a:pPr>
                <a:defRPr/>
              </a:pPr>
              <a:t>16/09/2016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004A-C612-49EC-BC60-DA1FF08F50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7F11-B7D6-456D-A70E-6EEB548AC59F}" type="datetimeFigureOut">
              <a:rPr lang="it-IT"/>
              <a:pPr>
                <a:defRPr/>
              </a:pPr>
              <a:t>16/09/2016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DF2F-C8F4-4353-9B8F-23D3C42A2A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8634-011B-4ABD-A01B-4D2E2B79C479}" type="datetimeFigureOut">
              <a:rPr lang="it-IT"/>
              <a:pPr>
                <a:defRPr/>
              </a:pPr>
              <a:t>16/09/2016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C274C-9378-4A5C-A3BB-F7D33B1F09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050F6-803C-4D6C-8B91-020A8FA3FFBE}" type="datetimeFigureOut">
              <a:rPr lang="it-IT"/>
              <a:pPr>
                <a:defRPr/>
              </a:pPr>
              <a:t>16/09/2016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5E7F3-0D9B-4895-BFA3-DFA362FA14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ro-RO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ro-RO" smtClean="0"/>
              <a:t>Fare clic per modificare stili del testo dello schema</a:t>
            </a:r>
          </a:p>
          <a:p>
            <a:pPr lvl="1"/>
            <a:r>
              <a:rPr lang="it-IT" altLang="ro-RO" smtClean="0"/>
              <a:t>Secondo livello</a:t>
            </a:r>
          </a:p>
          <a:p>
            <a:pPr lvl="2"/>
            <a:r>
              <a:rPr lang="it-IT" altLang="ro-RO" smtClean="0"/>
              <a:t>Terzo livello</a:t>
            </a:r>
          </a:p>
          <a:p>
            <a:pPr lvl="3"/>
            <a:r>
              <a:rPr lang="it-IT" altLang="ro-RO" smtClean="0"/>
              <a:t>Quarto livello</a:t>
            </a:r>
          </a:p>
          <a:p>
            <a:pPr lvl="4"/>
            <a:r>
              <a:rPr lang="it-IT" altLang="ro-RO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C9C3A1-B7A9-4BF8-887A-D3358EDDDC3B}" type="datetimeFigureOut">
              <a:rPr lang="it-IT"/>
              <a:pPr>
                <a:defRPr/>
              </a:pPr>
              <a:t>16/09/2016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E77BE8-0C30-43EA-BC03-5634409F16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/>
        </p:nvCxnSpPr>
        <p:spPr>
          <a:xfrm>
            <a:off x="250825" y="9080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asellaDiTesto 14"/>
          <p:cNvSpPr txBox="1">
            <a:spLocks noChangeArrowheads="1"/>
          </p:cNvSpPr>
          <p:nvPr/>
        </p:nvSpPr>
        <p:spPr bwMode="auto">
          <a:xfrm>
            <a:off x="3062288" y="87313"/>
            <a:ext cx="4443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Arial Narrow" pitchFamily="34" charset="0"/>
              </a:rPr>
              <a:t>Workshop </a:t>
            </a:r>
            <a:r>
              <a:rPr lang="en-US" sz="1600" b="1" dirty="0" smtClean="0">
                <a:latin typeface="Arial Narrow" pitchFamily="34" charset="0"/>
              </a:rPr>
              <a:t>Geothermal panel meeting </a:t>
            </a:r>
          </a:p>
          <a:p>
            <a:pPr algn="ctr"/>
            <a:r>
              <a:rPr lang="en-US" sz="1600" b="1" dirty="0" smtClean="0">
                <a:latin typeface="Arial Narrow" pitchFamily="34" charset="0"/>
              </a:rPr>
              <a:t>8th September 2016</a:t>
            </a:r>
            <a:endParaRPr lang="ro-RO" sz="1600" dirty="0">
              <a:latin typeface="Arial Narrow" pitchFamily="34" charset="0"/>
            </a:endParaRPr>
          </a:p>
          <a:p>
            <a:pPr algn="ctr" eaLnBrk="1" hangingPunct="1"/>
            <a:r>
              <a:rPr lang="it-IT" altLang="ro-RO" sz="1600" b="1" i="1" dirty="0">
                <a:latin typeface="Arial Narrow" pitchFamily="34" charset="0"/>
              </a:rPr>
              <a:t>Brussels, </a:t>
            </a:r>
            <a:r>
              <a:rPr lang="it-IT" altLang="ro-RO" sz="1600" b="1" i="1" dirty="0" err="1">
                <a:latin typeface="Arial Narrow" pitchFamily="34" charset="0"/>
              </a:rPr>
              <a:t>September</a:t>
            </a:r>
            <a:r>
              <a:rPr lang="it-IT" altLang="ro-RO" sz="1600" b="1" i="1" dirty="0">
                <a:latin typeface="Arial Narrow" pitchFamily="34" charset="0"/>
              </a:rPr>
              <a:t> </a:t>
            </a:r>
            <a:r>
              <a:rPr lang="it-IT" altLang="ro-RO" sz="1600" b="1" i="1" dirty="0" smtClean="0">
                <a:latin typeface="Arial Narrow" pitchFamily="34" charset="0"/>
              </a:rPr>
              <a:t>8th, </a:t>
            </a:r>
            <a:r>
              <a:rPr lang="it-IT" altLang="ro-RO" sz="1600" b="1" i="1" dirty="0">
                <a:latin typeface="Arial Narrow" pitchFamily="34" charset="0"/>
              </a:rPr>
              <a:t>2016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980728"/>
            <a:ext cx="84978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smtClean="0">
                <a:solidFill>
                  <a:srgbClr val="FF0000"/>
                </a:solidFill>
              </a:rPr>
              <a:t>Ch</a:t>
            </a:r>
            <a:r>
              <a:rPr lang="en-GB" sz="2800" b="1" dirty="0" smtClean="0">
                <a:solidFill>
                  <a:srgbClr val="0033CC"/>
                </a:solidFill>
              </a:rPr>
              <a:t>eap </a:t>
            </a:r>
            <a:r>
              <a:rPr lang="en-GB" sz="2800" b="1" dirty="0">
                <a:solidFill>
                  <a:srgbClr val="0033CC"/>
                </a:solidFill>
              </a:rPr>
              <a:t>and </a:t>
            </a:r>
            <a:r>
              <a:rPr lang="en-GB" sz="2800" b="1" dirty="0">
                <a:solidFill>
                  <a:srgbClr val="FF0000"/>
                </a:solidFill>
              </a:rPr>
              <a:t>e</a:t>
            </a:r>
            <a:r>
              <a:rPr lang="en-GB" sz="2800" b="1" dirty="0">
                <a:solidFill>
                  <a:srgbClr val="0033CC"/>
                </a:solidFill>
              </a:rPr>
              <a:t>fficient </a:t>
            </a:r>
            <a:r>
              <a:rPr lang="en-GB" sz="2800" b="1" dirty="0">
                <a:solidFill>
                  <a:srgbClr val="FF0000"/>
                </a:solidFill>
              </a:rPr>
              <a:t>ap</a:t>
            </a:r>
            <a:r>
              <a:rPr lang="en-GB" sz="2800" b="1" dirty="0">
                <a:solidFill>
                  <a:srgbClr val="0033CC"/>
                </a:solidFill>
              </a:rPr>
              <a:t>plication of reliable </a:t>
            </a:r>
          </a:p>
          <a:p>
            <a:pPr algn="ctr">
              <a:defRPr/>
            </a:pPr>
            <a:r>
              <a:rPr lang="en-GB" sz="2800" b="1" dirty="0">
                <a:solidFill>
                  <a:srgbClr val="FF0000"/>
                </a:solidFill>
              </a:rPr>
              <a:t>G</a:t>
            </a:r>
            <a:r>
              <a:rPr lang="en-GB" sz="2800" b="1" dirty="0">
                <a:solidFill>
                  <a:srgbClr val="0033CC"/>
                </a:solidFill>
              </a:rPr>
              <a:t>round </a:t>
            </a:r>
            <a:r>
              <a:rPr lang="en-GB" sz="2800" b="1" u="sng" dirty="0" smtClean="0">
                <a:solidFill>
                  <a:srgbClr val="FF0000"/>
                </a:solidFill>
              </a:rPr>
              <a:t>S</a:t>
            </a:r>
            <a:r>
              <a:rPr lang="en-GB" sz="2800" b="1" dirty="0" smtClean="0">
                <a:solidFill>
                  <a:srgbClr val="0033CC"/>
                </a:solidFill>
              </a:rPr>
              <a:t>ource </a:t>
            </a:r>
            <a:r>
              <a:rPr lang="en-GB" sz="2800" b="1" dirty="0">
                <a:solidFill>
                  <a:srgbClr val="FF0000"/>
                </a:solidFill>
              </a:rPr>
              <a:t>H</a:t>
            </a:r>
            <a:r>
              <a:rPr lang="en-GB" sz="2800" b="1" dirty="0">
                <a:solidFill>
                  <a:srgbClr val="0033CC"/>
                </a:solidFill>
              </a:rPr>
              <a:t>eat exchangers and </a:t>
            </a:r>
            <a:r>
              <a:rPr lang="en-GB" sz="2800" b="1" dirty="0">
                <a:solidFill>
                  <a:srgbClr val="FF0000"/>
                </a:solidFill>
              </a:rPr>
              <a:t>P</a:t>
            </a:r>
            <a:r>
              <a:rPr lang="en-GB" sz="2800" b="1" dirty="0">
                <a:solidFill>
                  <a:srgbClr val="0033CC"/>
                </a:solidFill>
              </a:rPr>
              <a:t>ump</a:t>
            </a:r>
            <a:r>
              <a:rPr lang="en-GB" sz="2800" b="1" dirty="0">
                <a:solidFill>
                  <a:srgbClr val="FF0000"/>
                </a:solidFill>
              </a:rPr>
              <a:t>s</a:t>
            </a:r>
            <a:endParaRPr lang="it-IT" sz="2800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3573016"/>
            <a:ext cx="8651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cap="al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presentation</a:t>
            </a:r>
            <a:endParaRPr lang="it-IT" sz="24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63500"/>
            <a:ext cx="2663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47625"/>
            <a:ext cx="1235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CasellaDiTesto 16"/>
          <p:cNvSpPr txBox="1">
            <a:spLocks noChangeArrowheads="1"/>
          </p:cNvSpPr>
          <p:nvPr/>
        </p:nvSpPr>
        <p:spPr bwMode="auto">
          <a:xfrm>
            <a:off x="1547664" y="4653136"/>
            <a:ext cx="5889625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err="1"/>
              <a:t>Coordinator</a:t>
            </a:r>
            <a:r>
              <a:rPr lang="it-IT" sz="2000" b="1" dirty="0"/>
              <a:t>:      </a:t>
            </a:r>
            <a:r>
              <a:rPr lang="it-IT" sz="2000" b="1" i="1" dirty="0"/>
              <a:t>Adriana Bernardi </a:t>
            </a:r>
          </a:p>
          <a:p>
            <a:pPr algn="ctr"/>
            <a:r>
              <a:rPr lang="it-IT" dirty="0"/>
              <a:t>National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Council</a:t>
            </a:r>
            <a:r>
              <a:rPr lang="it-IT" dirty="0"/>
              <a:t> (CNR)</a:t>
            </a:r>
          </a:p>
          <a:p>
            <a:pPr algn="ctr"/>
            <a:r>
              <a:rPr lang="it-IT" dirty="0" err="1"/>
              <a:t>Institute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Atmospheric</a:t>
            </a:r>
            <a:r>
              <a:rPr lang="it-IT" dirty="0"/>
              <a:t> </a:t>
            </a:r>
            <a:r>
              <a:rPr lang="it-IT" dirty="0" err="1"/>
              <a:t>Sciences</a:t>
            </a:r>
            <a:r>
              <a:rPr lang="it-IT" dirty="0"/>
              <a:t> and </a:t>
            </a:r>
            <a:r>
              <a:rPr lang="it-IT" dirty="0" err="1"/>
              <a:t>Climate</a:t>
            </a:r>
            <a:r>
              <a:rPr lang="it-IT" dirty="0"/>
              <a:t> (ISAC)</a:t>
            </a:r>
          </a:p>
          <a:p>
            <a:pPr algn="ctr"/>
            <a:endParaRPr lang="it-IT" sz="1100" b="1" dirty="0"/>
          </a:p>
        </p:txBody>
      </p:sp>
      <p:pic>
        <p:nvPicPr>
          <p:cNvPr id="2059" name="Picture 5"/>
          <p:cNvPicPr>
            <a:picLocks noChangeAspect="1" noChangeArrowheads="1"/>
          </p:cNvPicPr>
          <p:nvPr/>
        </p:nvPicPr>
        <p:blipFill>
          <a:blip r:embed="rId4" cstate="print"/>
          <a:srcRect l="1855" t="11034" r="48145" b="12701"/>
          <a:stretch>
            <a:fillRect/>
          </a:stretch>
        </p:blipFill>
        <p:spPr bwMode="auto">
          <a:xfrm>
            <a:off x="1043608" y="4869160"/>
            <a:ext cx="792088" cy="60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/>
          <p:cNvPicPr>
            <a:picLocks noChangeAspect="1" noChangeArrowheads="1"/>
          </p:cNvPicPr>
          <p:nvPr/>
        </p:nvPicPr>
        <p:blipFill>
          <a:blip r:embed="rId5" cstate="print"/>
          <a:srcRect l="47842" t="11034" r="6496" b="12701"/>
          <a:stretch>
            <a:fillRect/>
          </a:stretch>
        </p:blipFill>
        <p:spPr bwMode="auto">
          <a:xfrm>
            <a:off x="467544" y="4869160"/>
            <a:ext cx="687624" cy="57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CasellaDiTesto 19"/>
          <p:cNvSpPr txBox="1">
            <a:spLocks noChangeArrowheads="1"/>
          </p:cNvSpPr>
          <p:nvPr/>
        </p:nvSpPr>
        <p:spPr bwMode="auto">
          <a:xfrm>
            <a:off x="0" y="1844824"/>
            <a:ext cx="8964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/>
              <a:t>Project </a:t>
            </a:r>
            <a:r>
              <a:rPr lang="it-IT" sz="1600" b="1" dirty="0" err="1"/>
              <a:t>number</a:t>
            </a:r>
            <a:r>
              <a:rPr lang="it-IT" sz="1600" b="1" dirty="0"/>
              <a:t>: 657982- Project </a:t>
            </a:r>
            <a:r>
              <a:rPr lang="it-IT" sz="1600" b="1" dirty="0" err="1"/>
              <a:t>duration</a:t>
            </a:r>
            <a:r>
              <a:rPr lang="it-IT" sz="1600" b="1" dirty="0"/>
              <a:t>: 4 </a:t>
            </a:r>
            <a:r>
              <a:rPr lang="it-IT" sz="1600" b="1" dirty="0" err="1"/>
              <a:t>years</a:t>
            </a:r>
            <a:r>
              <a:rPr lang="it-IT" sz="1600" b="1" dirty="0"/>
              <a:t> </a:t>
            </a:r>
            <a:r>
              <a:rPr lang="it-IT" sz="1600" b="1" dirty="0" smtClean="0"/>
              <a:t>– Start 1 </a:t>
            </a:r>
            <a:r>
              <a:rPr lang="it-IT" sz="1600" b="1" dirty="0" err="1" smtClean="0"/>
              <a:t>June</a:t>
            </a:r>
            <a:r>
              <a:rPr lang="it-IT" sz="1600" b="1" dirty="0" smtClean="0"/>
              <a:t> 2015</a:t>
            </a:r>
            <a:endParaRPr lang="it-IT" sz="1600" b="1" dirty="0"/>
          </a:p>
          <a:p>
            <a:pPr algn="ctr"/>
            <a:r>
              <a:rPr lang="it-IT" sz="1600" b="1" dirty="0"/>
              <a:t>Total project budget: 5.804,847,50  € -  Project budget </a:t>
            </a:r>
            <a:r>
              <a:rPr lang="it-IT" sz="1600" b="1" dirty="0" err="1"/>
              <a:t>financed</a:t>
            </a:r>
            <a:r>
              <a:rPr lang="it-IT" sz="1600" b="1" dirty="0"/>
              <a:t>: 4.844.652,00 €</a:t>
            </a:r>
          </a:p>
        </p:txBody>
      </p:sp>
      <p:pic>
        <p:nvPicPr>
          <p:cNvPr id="2062" name="Picture 5"/>
          <p:cNvPicPr>
            <a:picLocks noChangeAspect="1" noChangeArrowheads="1"/>
          </p:cNvPicPr>
          <p:nvPr/>
        </p:nvPicPr>
        <p:blipFill>
          <a:blip r:embed="rId6" cstate="print"/>
          <a:srcRect l="47842" t="11034" r="6496" b="12701"/>
          <a:stretch>
            <a:fillRect/>
          </a:stretch>
        </p:blipFill>
        <p:spPr bwMode="auto">
          <a:xfrm>
            <a:off x="323850" y="5876925"/>
            <a:ext cx="3540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5"/>
          <p:cNvPicPr>
            <a:picLocks noChangeAspect="1" noChangeArrowheads="1"/>
          </p:cNvPicPr>
          <p:nvPr/>
        </p:nvPicPr>
        <p:blipFill>
          <a:blip r:embed="rId7" cstate="print"/>
          <a:srcRect l="1855" t="11034" r="48145" b="12701"/>
          <a:stretch>
            <a:fillRect/>
          </a:stretch>
        </p:blipFill>
        <p:spPr bwMode="auto">
          <a:xfrm>
            <a:off x="684213" y="5897563"/>
            <a:ext cx="3508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Immagine 4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5876925"/>
            <a:ext cx="863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Immagine 4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8538" y="5775325"/>
            <a:ext cx="43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Immagine 4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5876925"/>
            <a:ext cx="952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Immagine 46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5963" y="5910263"/>
            <a:ext cx="1368425" cy="398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68" name="Immagine 4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5825" y="5949950"/>
            <a:ext cx="566738" cy="273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69" name="Immagine 4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2500" y="5915025"/>
            <a:ext cx="81438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Immagine 49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19700" y="6002338"/>
            <a:ext cx="504825" cy="211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71" name="Immagine 50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775" y="5876925"/>
            <a:ext cx="504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Immagine 51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0825" y="6308725"/>
            <a:ext cx="7429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Immagine 52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25750" y="6365875"/>
            <a:ext cx="95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Immagine 53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80063" y="6381750"/>
            <a:ext cx="9366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Immagine 54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32588" y="6308725"/>
            <a:ext cx="503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Immagine 55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95738" y="6453188"/>
            <a:ext cx="14398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Immagine 56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87450" y="6324600"/>
            <a:ext cx="6477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Immagine 57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08175" y="6308725"/>
            <a:ext cx="908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Immagine 58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451725" y="6280150"/>
            <a:ext cx="12969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Immagine 59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885113" y="5911850"/>
            <a:ext cx="1150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Connettore 1 19"/>
          <p:cNvCxnSpPr/>
          <p:nvPr/>
        </p:nvCxnSpPr>
        <p:spPr>
          <a:xfrm>
            <a:off x="250825" y="5805488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1"/>
          <p:cNvCxnSpPr/>
          <p:nvPr/>
        </p:nvCxnSpPr>
        <p:spPr>
          <a:xfrm>
            <a:off x="250825" y="9080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63500"/>
            <a:ext cx="2663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47625"/>
            <a:ext cx="1235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CasellaDiTesto 14"/>
          <p:cNvSpPr txBox="1">
            <a:spLocks noChangeArrowheads="1"/>
          </p:cNvSpPr>
          <p:nvPr/>
        </p:nvSpPr>
        <p:spPr bwMode="auto">
          <a:xfrm>
            <a:off x="3062288" y="87313"/>
            <a:ext cx="4443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Workshop of H2020 geothermal research and innovation projects</a:t>
            </a:r>
            <a:endParaRPr lang="ro-RO" sz="1600">
              <a:latin typeface="Arial Narrow" pitchFamily="34" charset="0"/>
            </a:endParaRPr>
          </a:p>
          <a:p>
            <a:pPr algn="ctr" eaLnBrk="1" hangingPunct="1"/>
            <a:r>
              <a:rPr lang="it-IT" altLang="ro-RO" sz="1600" b="1" i="1">
                <a:latin typeface="Arial Narrow" pitchFamily="34" charset="0"/>
              </a:rPr>
              <a:t>Brussels, September 9°, 2016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50825" y="1196975"/>
            <a:ext cx="8643938" cy="461963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FF0000"/>
              </a:buClr>
              <a:buSzPct val="150000"/>
              <a:defRPr/>
            </a:pPr>
            <a:r>
              <a:rPr lang="en-US" sz="24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Concept						       </a:t>
            </a:r>
            <a:r>
              <a:rPr lang="en-US" sz="14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(1/2)</a:t>
            </a:r>
            <a:endParaRPr lang="en-US" sz="1600" b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ttore 1 19"/>
          <p:cNvCxnSpPr/>
          <p:nvPr/>
        </p:nvCxnSpPr>
        <p:spPr>
          <a:xfrm>
            <a:off x="250825" y="63817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5" cstate="print"/>
          <a:srcRect l="1855" t="11034" r="48145" b="12701"/>
          <a:stretch>
            <a:fillRect/>
          </a:stretch>
        </p:blipFill>
        <p:spPr bwMode="auto">
          <a:xfrm>
            <a:off x="8491538" y="6521450"/>
            <a:ext cx="4349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5"/>
          <p:cNvPicPr>
            <a:picLocks noChangeAspect="1" noChangeArrowheads="1"/>
          </p:cNvPicPr>
          <p:nvPr/>
        </p:nvPicPr>
        <p:blipFill>
          <a:blip r:embed="rId6" cstate="print"/>
          <a:srcRect l="47842" t="11034" r="6496" b="12701"/>
          <a:stretch>
            <a:fillRect/>
          </a:stretch>
        </p:blipFill>
        <p:spPr bwMode="auto">
          <a:xfrm>
            <a:off x="8074025" y="6524625"/>
            <a:ext cx="3937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CasellaDiTesto 21"/>
          <p:cNvSpPr txBox="1">
            <a:spLocks noChangeArrowheads="1"/>
          </p:cNvSpPr>
          <p:nvPr/>
        </p:nvSpPr>
        <p:spPr bwMode="auto">
          <a:xfrm>
            <a:off x="6197600" y="6551613"/>
            <a:ext cx="21193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ro-RO" sz="1100" b="1" i="1">
                <a:latin typeface="Arial" charset="0"/>
                <a:cs typeface="Arial" charset="0"/>
              </a:rPr>
              <a:t>Adriana Bernardi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395536" y="2060848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it-IT" sz="24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General objectives</a:t>
            </a:r>
            <a:endParaRPr lang="it-IT" altLang="it-IT" sz="24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03040" y="2780928"/>
            <a:ext cx="8640960" cy="3347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5475" indent="-625475" algn="just">
              <a:buSzPct val="80000"/>
              <a:buFont typeface="Wingdings" panose="05000000000000000000" pitchFamily="2" charset="2"/>
              <a:buChar char="q"/>
              <a:tabLst>
                <a:tab pos="5486400" algn="l"/>
              </a:tabLst>
              <a:defRPr/>
            </a:pP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To </a:t>
            </a:r>
            <a:r>
              <a:rPr lang="en-US" altLang="it-IT" sz="2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reduce </a:t>
            </a:r>
            <a:r>
              <a:rPr lang="en-US" alt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total cost of ownership </a:t>
            </a:r>
            <a:r>
              <a:rPr lang="en-US" sz="2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of </a:t>
            </a: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shallow </a:t>
            </a:r>
          </a:p>
          <a:p>
            <a:pPr marL="625475" indent="-625475" algn="just">
              <a:buSzPct val="80000"/>
              <a:tabLst>
                <a:tab pos="5486400" algn="l"/>
              </a:tabLst>
              <a:defRPr/>
            </a:pP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	 geothermal systems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by 25-30%</a:t>
            </a:r>
          </a:p>
          <a:p>
            <a:pPr marL="625475" indent="-625475" algn="just">
              <a:buSzPct val="80000"/>
              <a:buFont typeface="Wingdings" panose="05000000000000000000" pitchFamily="2" charset="2"/>
              <a:buChar char="q"/>
              <a:tabLst>
                <a:tab pos="5486400" algn="l"/>
              </a:tabLst>
              <a:defRPr/>
            </a:pPr>
            <a:endParaRPr lang="en-US" sz="1000" dirty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625475" indent="-625475" algn="just">
              <a:buSzPct val="80000"/>
              <a:buFont typeface="Wingdings" panose="05000000000000000000" pitchFamily="2" charset="2"/>
              <a:buChar char="q"/>
              <a:tabLst>
                <a:tab pos="5486400" algn="l"/>
              </a:tabLst>
              <a:defRPr/>
            </a:pP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To </a:t>
            </a:r>
            <a:r>
              <a:rPr lang="en-US" altLang="it-IT" sz="2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increase </a:t>
            </a: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deployment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of this technology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by 10% </a:t>
            </a: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versus</a:t>
            </a:r>
          </a:p>
          <a:p>
            <a:pPr marL="625475" indent="-625475" algn="just">
              <a:buSzPct val="80000"/>
              <a:tabLst>
                <a:tab pos="5486400" algn="l"/>
              </a:tabLst>
              <a:defRPr/>
            </a:pP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	  current estimates </a:t>
            </a:r>
          </a:p>
          <a:p>
            <a:pPr marL="625475" indent="-625475" algn="just">
              <a:buSzPct val="80000"/>
              <a:buFont typeface="Wingdings" panose="05000000000000000000" pitchFamily="2" charset="2"/>
              <a:buChar char="q"/>
              <a:tabLst>
                <a:tab pos="5486400" algn="l"/>
              </a:tabLst>
              <a:defRPr/>
            </a:pPr>
            <a:endParaRPr lang="en-US" sz="11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625475" indent="-625475" algn="just">
              <a:buSzPct val="80000"/>
              <a:buFont typeface="Wingdings" panose="05000000000000000000" pitchFamily="2" charset="2"/>
              <a:buChar char="q"/>
              <a:tabLst>
                <a:tab pos="5486400" algn="l"/>
              </a:tabLst>
              <a:defRPr/>
            </a:pP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To </a:t>
            </a:r>
            <a:r>
              <a:rPr lang="en-US" altLang="it-IT" sz="2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contribute to the environment  </a:t>
            </a: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with an additional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625475" indent="-625475" algn="just">
              <a:buSzPct val="80000"/>
              <a:tabLst>
                <a:tab pos="5486400" algn="l"/>
              </a:tabLst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	  CO</a:t>
            </a:r>
            <a:r>
              <a:rPr lang="en-US" sz="2000" baseline="-25000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emission reduction of 1800 T/y</a:t>
            </a:r>
            <a:endParaRPr lang="en-US" sz="2000" dirty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625475" indent="-625475" algn="just">
              <a:buSzPct val="80000"/>
              <a:buFont typeface="Wingdings" panose="05000000000000000000" pitchFamily="2" charset="2"/>
              <a:buChar char="q"/>
              <a:tabLst>
                <a:tab pos="5486400" algn="l"/>
              </a:tabLst>
              <a:defRPr/>
            </a:pPr>
            <a:endParaRPr lang="en-US" sz="1050" dirty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625475" indent="-625475" algn="just">
              <a:buSzPct val="80000"/>
              <a:buFont typeface="Wingdings" panose="05000000000000000000" pitchFamily="2" charset="2"/>
              <a:buChar char="q"/>
              <a:tabLst>
                <a:tab pos="5486400" algn="l"/>
              </a:tabLst>
              <a:defRPr/>
            </a:pP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 </a:t>
            </a:r>
            <a:r>
              <a:rPr lang="en-US" alt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demonstrate </a:t>
            </a:r>
            <a:r>
              <a:rPr lang="en-US" altLang="it-IT" sz="2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the technologies </a:t>
            </a:r>
            <a:r>
              <a:rPr lang="en-US" alt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</a:t>
            </a:r>
            <a:r>
              <a:rPr lang="en-US" sz="2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civil </a:t>
            </a: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625475" indent="-625475" algn="just">
              <a:buSzPct val="80000"/>
              <a:tabLst>
                <a:tab pos="5486400" algn="l"/>
              </a:tabLst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	 historical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buildings </a:t>
            </a:r>
            <a:r>
              <a:rPr lang="en-US" sz="2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real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sites and 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virtual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cases)</a:t>
            </a:r>
          </a:p>
          <a:p>
            <a:pPr marL="625475" indent="-625475" algn="just">
              <a:buSzPct val="80000"/>
              <a:tabLst>
                <a:tab pos="5486400" algn="l"/>
              </a:tabLst>
              <a:defRPr/>
            </a:pPr>
            <a:endParaRPr lang="it-IT" sz="2000" dirty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4110" name="Immagine 22" descr="Virtual case study -Historical building Buchares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2928" y="4071943"/>
            <a:ext cx="1611560" cy="223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8" cstate="print"/>
          <a:srcRect l="7910" b="10893"/>
          <a:stretch/>
        </p:blipFill>
        <p:spPr>
          <a:xfrm>
            <a:off x="6689429" y="1844675"/>
            <a:ext cx="2240259" cy="1441449"/>
          </a:xfrm>
          <a:prstGeom prst="rect">
            <a:avLst/>
          </a:prstGeom>
          <a:noFill/>
          <a:ln w="317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7" name="CasellaDiTesto 25"/>
          <p:cNvSpPr txBox="1">
            <a:spLocks noChangeArrowheads="1"/>
          </p:cNvSpPr>
          <p:nvPr/>
        </p:nvSpPr>
        <p:spPr bwMode="auto">
          <a:xfrm>
            <a:off x="7308304" y="5877272"/>
            <a:ext cx="1800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100" b="1" i="1" dirty="0" smtClean="0">
                <a:solidFill>
                  <a:srgbClr val="FFFF00"/>
                </a:solidFill>
                <a:latin typeface="Arial" charset="0"/>
                <a:ea typeface="Tahoma" pitchFamily="34" charset="0"/>
                <a:cs typeface="Arial" charset="0"/>
              </a:rPr>
              <a:t>Private house</a:t>
            </a:r>
          </a:p>
          <a:p>
            <a:pPr algn="ctr"/>
            <a:r>
              <a:rPr lang="it-IT" sz="1100" b="1" i="1" dirty="0" smtClean="0">
                <a:solidFill>
                  <a:srgbClr val="FFFF00"/>
                </a:solidFill>
                <a:latin typeface="Arial" charset="0"/>
                <a:ea typeface="Tahoma" pitchFamily="34" charset="0"/>
                <a:cs typeface="Arial" charset="0"/>
              </a:rPr>
              <a:t>(Bucarest, Romania</a:t>
            </a:r>
            <a:endParaRPr lang="it-IT" sz="1100" b="1" dirty="0">
              <a:solidFill>
                <a:srgbClr val="FFFF00"/>
              </a:solidFill>
              <a:latin typeface="Arial" charset="0"/>
              <a:ea typeface="Tahoma" pitchFamily="34" charset="0"/>
              <a:cs typeface="Arial" charset="0"/>
            </a:endParaRPr>
          </a:p>
        </p:txBody>
      </p:sp>
      <p:sp>
        <p:nvSpPr>
          <p:cNvPr id="18" name="CasellaDiTesto 25"/>
          <p:cNvSpPr txBox="1">
            <a:spLocks noChangeArrowheads="1"/>
          </p:cNvSpPr>
          <p:nvPr/>
        </p:nvSpPr>
        <p:spPr bwMode="auto">
          <a:xfrm>
            <a:off x="6858016" y="2786058"/>
            <a:ext cx="1944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100" b="1" i="1" dirty="0" err="1" smtClean="0">
                <a:solidFill>
                  <a:srgbClr val="FFFF00"/>
                </a:solidFill>
                <a:latin typeface="Arial" charset="0"/>
                <a:ea typeface="Tahoma" pitchFamily="34" charset="0"/>
                <a:cs typeface="Arial" charset="0"/>
              </a:rPr>
              <a:t>University</a:t>
            </a:r>
            <a:r>
              <a:rPr lang="it-IT" sz="1100" b="1" i="1" dirty="0" smtClean="0">
                <a:solidFill>
                  <a:srgbClr val="FFFF00"/>
                </a:solidFill>
                <a:latin typeface="Arial" charset="0"/>
                <a:ea typeface="Tahoma" pitchFamily="34" charset="0"/>
                <a:cs typeface="Arial" charset="0"/>
              </a:rPr>
              <a:t> of Valencia (</a:t>
            </a:r>
            <a:r>
              <a:rPr lang="it-IT" sz="1100" b="1" i="1" dirty="0" err="1" smtClean="0">
                <a:solidFill>
                  <a:srgbClr val="FFFF00"/>
                </a:solidFill>
                <a:latin typeface="Arial" charset="0"/>
                <a:ea typeface="Tahoma" pitchFamily="34" charset="0"/>
                <a:cs typeface="Arial" charset="0"/>
              </a:rPr>
              <a:t>Valencia</a:t>
            </a:r>
            <a:r>
              <a:rPr lang="it-IT" sz="1100" b="1" i="1" dirty="0" smtClean="0">
                <a:solidFill>
                  <a:srgbClr val="FFFF00"/>
                </a:solidFill>
                <a:latin typeface="Arial" charset="0"/>
                <a:ea typeface="Tahoma" pitchFamily="34" charset="0"/>
                <a:cs typeface="Arial" charset="0"/>
              </a:rPr>
              <a:t>, </a:t>
            </a:r>
            <a:r>
              <a:rPr lang="it-IT" sz="1100" b="1" i="1" dirty="0" err="1" smtClean="0">
                <a:solidFill>
                  <a:srgbClr val="FFFF00"/>
                </a:solidFill>
                <a:latin typeface="Arial" charset="0"/>
                <a:ea typeface="Tahoma" pitchFamily="34" charset="0"/>
                <a:cs typeface="Arial" charset="0"/>
              </a:rPr>
              <a:t>Spain</a:t>
            </a:r>
            <a:r>
              <a:rPr lang="it-IT" sz="1100" b="1" i="1" dirty="0" smtClean="0">
                <a:solidFill>
                  <a:srgbClr val="FFFF00"/>
                </a:solidFill>
                <a:latin typeface="Arial" charset="0"/>
                <a:ea typeface="Tahoma" pitchFamily="34" charset="0"/>
                <a:cs typeface="Arial" charset="0"/>
              </a:rPr>
              <a:t>)</a:t>
            </a:r>
            <a:endParaRPr lang="it-IT" sz="1100" b="1" dirty="0">
              <a:solidFill>
                <a:srgbClr val="FFFF00"/>
              </a:solidFill>
              <a:latin typeface="Arial" charset="0"/>
              <a:ea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Hydra drilling mach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444135"/>
            <a:ext cx="2125417" cy="2951913"/>
          </a:xfrm>
          <a:prstGeom prst="rect">
            <a:avLst/>
          </a:prstGeom>
        </p:spPr>
      </p:pic>
      <p:cxnSp>
        <p:nvCxnSpPr>
          <p:cNvPr id="11" name="Connettore 1 11"/>
          <p:cNvCxnSpPr/>
          <p:nvPr/>
        </p:nvCxnSpPr>
        <p:spPr>
          <a:xfrm>
            <a:off x="250825" y="9080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63500"/>
            <a:ext cx="2663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8575" y="47625"/>
            <a:ext cx="1235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CasellaDiTesto 14"/>
          <p:cNvSpPr txBox="1">
            <a:spLocks noChangeArrowheads="1"/>
          </p:cNvSpPr>
          <p:nvPr/>
        </p:nvSpPr>
        <p:spPr bwMode="auto">
          <a:xfrm>
            <a:off x="3062288" y="87313"/>
            <a:ext cx="4443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Workshop of H2020 geothermal research and innovation projects</a:t>
            </a:r>
            <a:endParaRPr lang="ro-RO" sz="1600">
              <a:latin typeface="Arial Narrow" pitchFamily="34" charset="0"/>
            </a:endParaRPr>
          </a:p>
          <a:p>
            <a:pPr algn="ctr" eaLnBrk="1" hangingPunct="1"/>
            <a:r>
              <a:rPr lang="it-IT" altLang="ro-RO" sz="1600" b="1" i="1">
                <a:latin typeface="Arial Narrow" pitchFamily="34" charset="0"/>
              </a:rPr>
              <a:t>Brussels, September 9°, 2016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50825" y="1052513"/>
            <a:ext cx="8643938" cy="461962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FF0000"/>
              </a:buClr>
              <a:buSzPct val="150000"/>
              <a:defRPr/>
            </a:pPr>
            <a:r>
              <a:rPr lang="en-US" sz="24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Concept						        </a:t>
            </a:r>
            <a:r>
              <a:rPr lang="en-US" sz="14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(2/2)</a:t>
            </a:r>
            <a:endParaRPr lang="en-US" sz="1600" b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ttore 1 19"/>
          <p:cNvCxnSpPr/>
          <p:nvPr/>
        </p:nvCxnSpPr>
        <p:spPr>
          <a:xfrm>
            <a:off x="250825" y="6500813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6" cstate="print"/>
          <a:srcRect l="1855" t="11034" r="48145" b="12701"/>
          <a:stretch>
            <a:fillRect/>
          </a:stretch>
        </p:blipFill>
        <p:spPr bwMode="auto">
          <a:xfrm>
            <a:off x="8491538" y="6521450"/>
            <a:ext cx="4349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/>
          <p:cNvPicPr>
            <a:picLocks noChangeAspect="1" noChangeArrowheads="1"/>
          </p:cNvPicPr>
          <p:nvPr/>
        </p:nvPicPr>
        <p:blipFill>
          <a:blip r:embed="rId7" cstate="print"/>
          <a:srcRect l="47842" t="11034" r="6496" b="12701"/>
          <a:stretch>
            <a:fillRect/>
          </a:stretch>
        </p:blipFill>
        <p:spPr bwMode="auto">
          <a:xfrm>
            <a:off x="8074025" y="6524625"/>
            <a:ext cx="3937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CasellaDiTesto 21"/>
          <p:cNvSpPr txBox="1">
            <a:spLocks noChangeArrowheads="1"/>
          </p:cNvSpPr>
          <p:nvPr/>
        </p:nvSpPr>
        <p:spPr bwMode="auto">
          <a:xfrm>
            <a:off x="6197600" y="6551613"/>
            <a:ext cx="21193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ro-RO" sz="1100" b="1" i="1">
                <a:latin typeface="Arial" charset="0"/>
                <a:cs typeface="Arial" charset="0"/>
              </a:rPr>
              <a:t>Adriana Bernardi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252271" y="1700808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it-IT" sz="24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Project</a:t>
            </a:r>
            <a:r>
              <a:rPr lang="en-US" altLang="it-IT" sz="2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altLang="it-IT" sz="24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innovations</a:t>
            </a:r>
            <a:endParaRPr lang="en-US" altLang="it-IT" sz="20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251520" y="2299955"/>
            <a:ext cx="8568952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marL="361950" indent="-361950" algn="just"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altLang="it-IT" sz="2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Thematic geothermal </a:t>
            </a:r>
            <a:r>
              <a:rPr lang="en-US" alt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mapping at local scale </a:t>
            </a:r>
            <a:r>
              <a:rPr lang="en-US" altLang="it-IT" sz="2000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for</a:t>
            </a:r>
            <a:endParaRPr lang="en-US" altLang="it-IT" sz="2000" dirty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361950" indent="-361950" algn="just">
              <a:buClr>
                <a:schemeClr val="tx1"/>
              </a:buClr>
              <a:buSzPct val="80000"/>
              <a:defRPr/>
            </a:pPr>
            <a:r>
              <a:rPr lang="en-US" altLang="it-IT" sz="2000" dirty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	</a:t>
            </a:r>
            <a:r>
              <a:rPr lang="en-US" altLang="it-IT" sz="2000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better </a:t>
            </a:r>
            <a:r>
              <a:rPr lang="en-US" altLang="it-IT" sz="2000" dirty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planning of geothermal systems</a:t>
            </a:r>
          </a:p>
          <a:p>
            <a:pPr marL="361950" indent="-361950" algn="just">
              <a:buClr>
                <a:schemeClr val="tx1"/>
              </a:buClr>
              <a:buSzPct val="80000"/>
              <a:defRPr/>
            </a:pPr>
            <a:endParaRPr lang="en-US" altLang="it-IT" sz="700" dirty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361950" indent="-361950" algn="just"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Drilling machine developments </a:t>
            </a: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combined with </a:t>
            </a:r>
            <a:r>
              <a:rPr lang="en-US" sz="2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new </a:t>
            </a:r>
            <a:endParaRPr lang="en-US" sz="2000" b="1" dirty="0" smtClean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361950" indent="-361950" algn="just">
              <a:buClr>
                <a:schemeClr val="tx1"/>
              </a:buClr>
              <a:buSzPct val="80000"/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	Ground Source </a:t>
            </a:r>
            <a:r>
              <a:rPr lang="en-US" sz="2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Heat Exchanger (GSHE) </a:t>
            </a:r>
            <a:r>
              <a:rPr 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designs</a:t>
            </a:r>
          </a:p>
          <a:p>
            <a:pPr marL="361950" indent="-361950" algn="just">
              <a:buClr>
                <a:schemeClr val="tx1"/>
              </a:buClr>
              <a:buSzPct val="80000"/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 improve installation techniques, increase yield, </a:t>
            </a:r>
          </a:p>
          <a:p>
            <a:pPr marL="361950" indent="-361950" algn="just">
              <a:buClr>
                <a:schemeClr val="tx1"/>
              </a:buClr>
              <a:buSzPct val="80000"/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	increase safety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 reduce permit needs</a:t>
            </a:r>
          </a:p>
          <a:p>
            <a:pPr marL="361950" indent="-361950" algn="just"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sz="700" dirty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361950" indent="-361950" algn="just"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Design software for GSHE and heat pumps and Decision Support System (DSS)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for optimum selection, design and implementation of complete systems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across different </a:t>
            </a:r>
            <a:r>
              <a:rPr lang="en-US" sz="20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applications and soil conditions</a:t>
            </a:r>
            <a:endParaRPr lang="en-US" sz="2000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361950" indent="-361950" algn="just"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US" sz="7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361950" indent="-361950" algn="just">
              <a:buClr>
                <a:schemeClr val="tx1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it-IT" sz="2000" b="1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Novel</a:t>
            </a:r>
            <a:r>
              <a:rPr lang="it-IT" sz="2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heat pumps with improved performances at higher temperatures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 avoid having to change heating terminals</a:t>
            </a:r>
            <a:r>
              <a:rPr lang="en-US" sz="2000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in retrofitting of existing/historical buildings and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 increase efficiency</a:t>
            </a:r>
            <a:endParaRPr lang="en-US" altLang="it-IT" sz="2000" dirty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1"/>
          <p:cNvCxnSpPr/>
          <p:nvPr/>
        </p:nvCxnSpPr>
        <p:spPr>
          <a:xfrm>
            <a:off x="250825" y="9080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63500"/>
            <a:ext cx="2663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47625"/>
            <a:ext cx="1235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CasellaDiTesto 14"/>
          <p:cNvSpPr txBox="1">
            <a:spLocks noChangeArrowheads="1"/>
          </p:cNvSpPr>
          <p:nvPr/>
        </p:nvSpPr>
        <p:spPr bwMode="auto">
          <a:xfrm>
            <a:off x="3062288" y="87313"/>
            <a:ext cx="4443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Workshop of H2020 geothermal research and innovation projects</a:t>
            </a:r>
            <a:endParaRPr lang="ro-RO" sz="1600">
              <a:latin typeface="Arial Narrow" pitchFamily="34" charset="0"/>
            </a:endParaRPr>
          </a:p>
          <a:p>
            <a:pPr algn="ctr" eaLnBrk="1" hangingPunct="1"/>
            <a:r>
              <a:rPr lang="it-IT" altLang="ro-RO" sz="1600" b="1" i="1">
                <a:latin typeface="Arial Narrow" pitchFamily="34" charset="0"/>
              </a:rPr>
              <a:t>Brussels, September 9°, 2016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85750" y="1257300"/>
            <a:ext cx="8643938" cy="52387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FF0000"/>
              </a:buClr>
              <a:buSzPct val="150000"/>
              <a:defRPr/>
            </a:pPr>
            <a:r>
              <a:rPr lang="en-US" sz="24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Results						</a:t>
            </a:r>
            <a:r>
              <a:rPr lang="en-US" sz="28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6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1/4</a:t>
            </a:r>
            <a:r>
              <a:rPr lang="en-US" sz="16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ttore 1 19"/>
          <p:cNvCxnSpPr/>
          <p:nvPr/>
        </p:nvCxnSpPr>
        <p:spPr>
          <a:xfrm>
            <a:off x="250825" y="63817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5" cstate="print"/>
          <a:srcRect l="1855" t="11034" r="48145" b="12701"/>
          <a:stretch>
            <a:fillRect/>
          </a:stretch>
        </p:blipFill>
        <p:spPr bwMode="auto">
          <a:xfrm>
            <a:off x="8491538" y="6521450"/>
            <a:ext cx="4349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"/>
          <p:cNvPicPr>
            <a:picLocks noChangeAspect="1" noChangeArrowheads="1"/>
          </p:cNvPicPr>
          <p:nvPr/>
        </p:nvPicPr>
        <p:blipFill>
          <a:blip r:embed="rId6" cstate="print"/>
          <a:srcRect l="47842" t="11034" r="6496" b="12701"/>
          <a:stretch>
            <a:fillRect/>
          </a:stretch>
        </p:blipFill>
        <p:spPr bwMode="auto">
          <a:xfrm>
            <a:off x="8074025" y="6524625"/>
            <a:ext cx="3937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CasellaDiTesto 21"/>
          <p:cNvSpPr txBox="1">
            <a:spLocks noChangeArrowheads="1"/>
          </p:cNvSpPr>
          <p:nvPr/>
        </p:nvSpPr>
        <p:spPr bwMode="auto">
          <a:xfrm>
            <a:off x="6197600" y="6551613"/>
            <a:ext cx="21193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ro-RO" sz="1100" b="1" i="1"/>
              <a:t>Adriana Bernardi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95536" y="2555607"/>
            <a:ext cx="8136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Pan- European Geological data-set with </a:t>
            </a:r>
            <a:r>
              <a:rPr lang="en-US" sz="20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drillability</a:t>
            </a:r>
            <a:endParaRPr lang="en-US" sz="2000" b="1" dirty="0" smtClean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441325" indent="-441325">
              <a:buClr>
                <a:schemeClr val="tx1"/>
              </a:buClr>
            </a:pPr>
            <a:r>
              <a:rPr 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	information </a:t>
            </a:r>
            <a:r>
              <a:rPr 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realized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441325" indent="-441325">
              <a:buClr>
                <a:schemeClr val="tx1"/>
              </a:buClr>
              <a:buFont typeface="Wingdings" pitchFamily="2" charset="2"/>
              <a:buChar char="v"/>
            </a:pPr>
            <a:endParaRPr lang="it-IT" sz="800" dirty="0" smtClean="0">
              <a:latin typeface="Arial" pitchFamily="34" charset="0"/>
              <a:cs typeface="Arial" pitchFamily="34" charset="0"/>
            </a:endParaRPr>
          </a:p>
          <a:p>
            <a:pPr marL="441325" indent="-441325">
              <a:buClr>
                <a:schemeClr val="tx1"/>
              </a:buClr>
              <a:buFont typeface="Wingdings" pitchFamily="2" charset="2"/>
              <a:buChar char="v"/>
            </a:pPr>
            <a:r>
              <a:rPr lang="it-IT" sz="20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Structure</a:t>
            </a:r>
            <a:r>
              <a:rPr 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and </a:t>
            </a:r>
            <a:r>
              <a:rPr lang="it-IT" sz="20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costs</a:t>
            </a:r>
            <a:r>
              <a:rPr 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main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types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of GSHE’s </a:t>
            </a:r>
          </a:p>
          <a:p>
            <a:pPr marL="441325" indent="-441325">
              <a:buClr>
                <a:schemeClr val="tx1"/>
              </a:buClr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defined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reference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basis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441325" indent="-441325">
              <a:buClr>
                <a:schemeClr val="tx1"/>
              </a:buClr>
              <a:buFont typeface="Wingdings" pitchFamily="2" charset="2"/>
              <a:buChar char="v"/>
            </a:pPr>
            <a:endParaRPr lang="it-IT" sz="800" dirty="0" smtClean="0">
              <a:latin typeface="Arial" pitchFamily="34" charset="0"/>
              <a:cs typeface="Arial" pitchFamily="34" charset="0"/>
            </a:endParaRPr>
          </a:p>
          <a:p>
            <a:pPr marL="441325" indent="-441325">
              <a:buClr>
                <a:schemeClr val="tx1"/>
              </a:buClr>
              <a:buFont typeface="Wingdings" pitchFamily="2" charset="2"/>
              <a:buChar char="v"/>
            </a:pPr>
            <a:r>
              <a:rPr lang="it-IT" sz="20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Heat</a:t>
            </a:r>
            <a:r>
              <a:rPr 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basket </a:t>
            </a:r>
            <a:r>
              <a:rPr lang="it-IT" sz="20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developments</a:t>
            </a:r>
            <a:r>
              <a:rPr 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achieved</a:t>
            </a:r>
            <a:r>
              <a:rPr 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it-IT" sz="2000" b="1" u="sng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TRL 7</a:t>
            </a:r>
            <a:endParaRPr lang="it-IT" sz="2000" u="sng" dirty="0" smtClean="0">
              <a:latin typeface="Arial" pitchFamily="34" charset="0"/>
              <a:cs typeface="Arial" pitchFamily="34" charset="0"/>
            </a:endParaRPr>
          </a:p>
          <a:p>
            <a:pPr marL="441325" indent="-441325">
              <a:buClr>
                <a:srgbClr val="00B050"/>
              </a:buClr>
              <a:buFont typeface="Wingdings" pitchFamily="2" charset="2"/>
              <a:buChar char="v"/>
            </a:pPr>
            <a:endParaRPr lang="it-IT" sz="800" dirty="0" smtClean="0">
              <a:latin typeface="Arial" pitchFamily="34" charset="0"/>
              <a:cs typeface="Arial" pitchFamily="34" charset="0"/>
            </a:endParaRPr>
          </a:p>
          <a:p>
            <a:pPr marL="536575" lvl="1"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External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diameter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modification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more easy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installation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536575" lvl="1"/>
            <a:endParaRPr lang="it-IT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36575" lvl="1"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drilling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tool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installation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method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536575" lvl="1"/>
            <a:endParaRPr lang="it-IT" sz="800" dirty="0" smtClean="0">
              <a:latin typeface="Arial" pitchFamily="34" charset="0"/>
              <a:cs typeface="Arial" pitchFamily="34" charset="0"/>
            </a:endParaRPr>
          </a:p>
          <a:p>
            <a:pPr marL="536575" lvl="1"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baskets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installed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in test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field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401360" y="1844824"/>
            <a:ext cx="2694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it-IT" sz="24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Work progresses</a:t>
            </a:r>
            <a:endParaRPr lang="en-US" altLang="it-IT" sz="24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2420888"/>
            <a:ext cx="1663991" cy="1700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1"/>
          <p:cNvCxnSpPr/>
          <p:nvPr/>
        </p:nvCxnSpPr>
        <p:spPr>
          <a:xfrm>
            <a:off x="250825" y="9080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63500"/>
            <a:ext cx="2663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47625"/>
            <a:ext cx="1235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CasellaDiTesto 14"/>
          <p:cNvSpPr txBox="1">
            <a:spLocks noChangeArrowheads="1"/>
          </p:cNvSpPr>
          <p:nvPr/>
        </p:nvSpPr>
        <p:spPr bwMode="auto">
          <a:xfrm>
            <a:off x="3062288" y="87313"/>
            <a:ext cx="4443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Workshop of H2020 geothermal research and innovation projects</a:t>
            </a:r>
            <a:endParaRPr lang="ro-RO" sz="1600">
              <a:latin typeface="Arial Narrow" pitchFamily="34" charset="0"/>
            </a:endParaRPr>
          </a:p>
          <a:p>
            <a:pPr algn="ctr" eaLnBrk="1" hangingPunct="1"/>
            <a:r>
              <a:rPr lang="it-IT" altLang="ro-RO" sz="1600" b="1" i="1">
                <a:latin typeface="Arial Narrow" pitchFamily="34" charset="0"/>
              </a:rPr>
              <a:t>Brussels, September 9°, 2016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85750" y="1257300"/>
            <a:ext cx="8643938" cy="52387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FF0000"/>
              </a:buClr>
              <a:buSzPct val="150000"/>
              <a:defRPr/>
            </a:pPr>
            <a:r>
              <a:rPr lang="en-US" sz="24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Results						</a:t>
            </a:r>
            <a:r>
              <a:rPr lang="en-US" sz="28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(2/4)</a:t>
            </a:r>
            <a:endParaRPr lang="en-US" sz="2800" b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ttore 1 19"/>
          <p:cNvCxnSpPr/>
          <p:nvPr/>
        </p:nvCxnSpPr>
        <p:spPr>
          <a:xfrm>
            <a:off x="250825" y="63817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5" cstate="print"/>
          <a:srcRect l="1855" t="11034" r="48145" b="12701"/>
          <a:stretch>
            <a:fillRect/>
          </a:stretch>
        </p:blipFill>
        <p:spPr bwMode="auto">
          <a:xfrm>
            <a:off x="8491538" y="6521450"/>
            <a:ext cx="4349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"/>
          <p:cNvPicPr>
            <a:picLocks noChangeAspect="1" noChangeArrowheads="1"/>
          </p:cNvPicPr>
          <p:nvPr/>
        </p:nvPicPr>
        <p:blipFill>
          <a:blip r:embed="rId6" cstate="print"/>
          <a:srcRect l="47842" t="11034" r="6496" b="12701"/>
          <a:stretch>
            <a:fillRect/>
          </a:stretch>
        </p:blipFill>
        <p:spPr bwMode="auto">
          <a:xfrm>
            <a:off x="8074025" y="6524625"/>
            <a:ext cx="3937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CasellaDiTesto 21"/>
          <p:cNvSpPr txBox="1">
            <a:spLocks noChangeArrowheads="1"/>
          </p:cNvSpPr>
          <p:nvPr/>
        </p:nvSpPr>
        <p:spPr bwMode="auto">
          <a:xfrm>
            <a:off x="6197600" y="6551613"/>
            <a:ext cx="21193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ro-RO" sz="1100" b="1" i="1"/>
              <a:t>Adriana Bernardi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27584" y="2348880"/>
            <a:ext cx="641746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buClr>
                <a:schemeClr val="tx1"/>
              </a:buClr>
              <a:buFont typeface="Wingdings" pitchFamily="2" charset="2"/>
              <a:buChar char="v"/>
            </a:pPr>
            <a:r>
              <a:rPr lang="it-IT" sz="20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Co-axial</a:t>
            </a:r>
            <a:r>
              <a:rPr 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GSHE </a:t>
            </a:r>
            <a:r>
              <a:rPr lang="it-IT" sz="20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developments</a:t>
            </a:r>
            <a:r>
              <a:rPr 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achieved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TRL 6</a:t>
            </a:r>
          </a:p>
          <a:p>
            <a:pPr marL="363538" indent="-363538">
              <a:buFont typeface="Wingdings" pitchFamily="2" charset="2"/>
              <a:buChar char="v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630238" lvl="1" indent="-361950" defTabSz="725488"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drilling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head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piling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manufactured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630238" lvl="1" indent="-361950" defTabSz="725488"/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630238" lvl="1" indent="-361950" defTabSz="725488">
              <a:buFont typeface="Wingdings" pitchFamily="2" charset="2"/>
              <a:buChar char="ü"/>
            </a:pP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Several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simulations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design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innovations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630238" lvl="1" indent="-361950" defTabSz="725488">
              <a:buFont typeface="Wingdings" pitchFamily="2" charset="2"/>
              <a:buChar char="ü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630238" lvl="1" indent="-361950" defTabSz="725488"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Prototypes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inner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tube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produced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630238" lvl="1" indent="-361950" defTabSz="725488">
              <a:buFont typeface="Wingdings" pitchFamily="2" charset="2"/>
              <a:buChar char="ü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630238" lvl="1" indent="-361950" defTabSz="725488">
              <a:buFont typeface="Wingdings" pitchFamily="2" charset="2"/>
              <a:buChar char="ü"/>
            </a:pP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Innovations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implemented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lang="it-IT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full scale</a:t>
            </a:r>
          </a:p>
          <a:p>
            <a:pPr lvl="1">
              <a:buFont typeface="Wingdings" pitchFamily="2" charset="2"/>
              <a:buChar char="ü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1"/>
          <p:cNvCxnSpPr/>
          <p:nvPr/>
        </p:nvCxnSpPr>
        <p:spPr>
          <a:xfrm>
            <a:off x="250825" y="9080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63500"/>
            <a:ext cx="2663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47625"/>
            <a:ext cx="1235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CasellaDiTesto 14"/>
          <p:cNvSpPr txBox="1">
            <a:spLocks noChangeArrowheads="1"/>
          </p:cNvSpPr>
          <p:nvPr/>
        </p:nvSpPr>
        <p:spPr bwMode="auto">
          <a:xfrm>
            <a:off x="3062288" y="87313"/>
            <a:ext cx="4443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Workshop of H2020 geothermal research and innovation projects</a:t>
            </a:r>
            <a:endParaRPr lang="ro-RO" sz="1600">
              <a:latin typeface="Arial Narrow" pitchFamily="34" charset="0"/>
            </a:endParaRPr>
          </a:p>
          <a:p>
            <a:pPr algn="ctr" eaLnBrk="1" hangingPunct="1"/>
            <a:r>
              <a:rPr lang="it-IT" altLang="ro-RO" sz="1600" b="1" i="1">
                <a:latin typeface="Arial Narrow" pitchFamily="34" charset="0"/>
              </a:rPr>
              <a:t>Brussels, September 9°, 2016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85750" y="1257300"/>
            <a:ext cx="8643938" cy="46166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FF0000"/>
              </a:buClr>
              <a:buSzPct val="150000"/>
              <a:defRPr/>
            </a:pPr>
            <a:r>
              <a:rPr lang="en-US" sz="24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Results						        </a:t>
            </a:r>
            <a:r>
              <a:rPr lang="en-US" sz="16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(3/4)</a:t>
            </a:r>
            <a:endParaRPr lang="en-US" sz="1600" b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ttore 1 19"/>
          <p:cNvCxnSpPr/>
          <p:nvPr/>
        </p:nvCxnSpPr>
        <p:spPr>
          <a:xfrm>
            <a:off x="250825" y="63817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5" cstate="print"/>
          <a:srcRect l="1855" t="11034" r="48145" b="12701"/>
          <a:stretch>
            <a:fillRect/>
          </a:stretch>
        </p:blipFill>
        <p:spPr bwMode="auto">
          <a:xfrm>
            <a:off x="8491538" y="6521450"/>
            <a:ext cx="4349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"/>
          <p:cNvPicPr>
            <a:picLocks noChangeAspect="1" noChangeArrowheads="1"/>
          </p:cNvPicPr>
          <p:nvPr/>
        </p:nvPicPr>
        <p:blipFill>
          <a:blip r:embed="rId6" cstate="print"/>
          <a:srcRect l="47842" t="11034" r="6496" b="12701"/>
          <a:stretch>
            <a:fillRect/>
          </a:stretch>
        </p:blipFill>
        <p:spPr bwMode="auto">
          <a:xfrm>
            <a:off x="8074025" y="6524625"/>
            <a:ext cx="3937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CasellaDiTesto 21"/>
          <p:cNvSpPr txBox="1">
            <a:spLocks noChangeArrowheads="1"/>
          </p:cNvSpPr>
          <p:nvPr/>
        </p:nvSpPr>
        <p:spPr bwMode="auto">
          <a:xfrm>
            <a:off x="6197600" y="6551613"/>
            <a:ext cx="21193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ro-RO" sz="1100" b="1" i="1"/>
              <a:t>Adriana Bernardi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83568" y="2708920"/>
            <a:ext cx="773000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Conceptual</a:t>
            </a:r>
            <a:r>
              <a:rPr 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heat</a:t>
            </a:r>
            <a:r>
              <a:rPr 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pump</a:t>
            </a:r>
            <a:r>
              <a:rPr 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study</a:t>
            </a:r>
            <a:r>
              <a:rPr 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completed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DSS and Software design </a:t>
            </a:r>
            <a:r>
              <a:rPr lang="it-IT" sz="2000" dirty="0" err="1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of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building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blocks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progressing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well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  </a:t>
            </a:r>
            <a:r>
              <a:rPr 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Final selection of real and virtual demonstration sites</a:t>
            </a:r>
            <a:r>
              <a:rPr lang="it-IT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made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it-IT" dirty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 </a:t>
            </a:r>
            <a:r>
              <a:rPr 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Pan-European legislative and regulatory analysis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completed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1"/>
          <p:cNvCxnSpPr/>
          <p:nvPr/>
        </p:nvCxnSpPr>
        <p:spPr>
          <a:xfrm>
            <a:off x="250825" y="9080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63500"/>
            <a:ext cx="2663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47625"/>
            <a:ext cx="1235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CasellaDiTesto 14"/>
          <p:cNvSpPr txBox="1">
            <a:spLocks noChangeArrowheads="1"/>
          </p:cNvSpPr>
          <p:nvPr/>
        </p:nvSpPr>
        <p:spPr bwMode="auto">
          <a:xfrm>
            <a:off x="3062288" y="87313"/>
            <a:ext cx="4443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Workshop of H2020 geothermal research and innovation projects</a:t>
            </a:r>
            <a:endParaRPr lang="ro-RO" sz="1600">
              <a:latin typeface="Arial Narrow" pitchFamily="34" charset="0"/>
            </a:endParaRPr>
          </a:p>
          <a:p>
            <a:pPr algn="ctr" eaLnBrk="1" hangingPunct="1"/>
            <a:r>
              <a:rPr lang="it-IT" altLang="ro-RO" sz="1600" b="1" i="1">
                <a:latin typeface="Arial Narrow" pitchFamily="34" charset="0"/>
              </a:rPr>
              <a:t>Brussels, September 9°, 2016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23850" y="1268413"/>
            <a:ext cx="8643938" cy="46196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FF0000"/>
              </a:buClr>
              <a:buSzPct val="150000"/>
              <a:defRPr/>
            </a:pPr>
            <a:r>
              <a:rPr lang="en-US" sz="24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Barriers						</a:t>
            </a:r>
            <a:endParaRPr lang="en-US" sz="1600" b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ttore 1 19"/>
          <p:cNvCxnSpPr/>
          <p:nvPr/>
        </p:nvCxnSpPr>
        <p:spPr>
          <a:xfrm>
            <a:off x="250825" y="63817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5" cstate="print"/>
          <a:srcRect l="1855" t="11034" r="48145" b="12701"/>
          <a:stretch>
            <a:fillRect/>
          </a:stretch>
        </p:blipFill>
        <p:spPr bwMode="auto">
          <a:xfrm>
            <a:off x="8491538" y="6521450"/>
            <a:ext cx="4349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"/>
          <p:cNvPicPr>
            <a:picLocks noChangeAspect="1" noChangeArrowheads="1"/>
          </p:cNvPicPr>
          <p:nvPr/>
        </p:nvPicPr>
        <p:blipFill>
          <a:blip r:embed="rId6" cstate="print"/>
          <a:srcRect l="47842" t="11034" r="6496" b="12701"/>
          <a:stretch>
            <a:fillRect/>
          </a:stretch>
        </p:blipFill>
        <p:spPr bwMode="auto">
          <a:xfrm>
            <a:off x="8074025" y="6524625"/>
            <a:ext cx="3937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CasellaDiTesto 21"/>
          <p:cNvSpPr txBox="1">
            <a:spLocks noChangeArrowheads="1"/>
          </p:cNvSpPr>
          <p:nvPr/>
        </p:nvSpPr>
        <p:spPr bwMode="auto">
          <a:xfrm>
            <a:off x="6197600" y="6551613"/>
            <a:ext cx="21193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ro-RO" sz="1100" b="1" i="1"/>
              <a:t>Adriana Bernardi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1988840"/>
            <a:ext cx="79928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Demonstration case in historical site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balkans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had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changed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due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unfavourable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conditions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exploit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shallow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geothermal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magin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429000"/>
            <a:ext cx="274455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395536" y="3779258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Finacing</a:t>
            </a:r>
            <a:r>
              <a:rPr lang="en-US" sz="2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missing infrastructure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terminals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paying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operating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costs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foreseen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Cheap-GSHPs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budget)  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under </a:t>
            </a:r>
            <a:r>
              <a:rPr lang="it-IT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discussion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Eastern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Europe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8" name="CasellaDiTesto 19"/>
          <p:cNvSpPr txBox="1">
            <a:spLocks noChangeArrowheads="1"/>
          </p:cNvSpPr>
          <p:nvPr/>
        </p:nvSpPr>
        <p:spPr bwMode="auto">
          <a:xfrm>
            <a:off x="6588125" y="4869160"/>
            <a:ext cx="2555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i="1" dirty="0">
                <a:solidFill>
                  <a:srgbClr val="FFFF00"/>
                </a:solidFill>
                <a:latin typeface="Arial" charset="0"/>
                <a:ea typeface="Tahoma" pitchFamily="34" charset="0"/>
                <a:cs typeface="Arial" charset="0"/>
              </a:rPr>
              <a:t>Technical Museum of Zagreb (</a:t>
            </a:r>
            <a:r>
              <a:rPr lang="en-US" sz="1100" b="1" i="1" dirty="0" err="1">
                <a:solidFill>
                  <a:srgbClr val="FFFF00"/>
                </a:solidFill>
                <a:latin typeface="Arial" charset="0"/>
                <a:ea typeface="Tahoma" pitchFamily="34" charset="0"/>
                <a:cs typeface="Arial" charset="0"/>
              </a:rPr>
              <a:t>Zagreb,Croatia</a:t>
            </a:r>
            <a:r>
              <a:rPr lang="en-US" sz="1100" b="1" i="1" dirty="0">
                <a:solidFill>
                  <a:srgbClr val="FFFF00"/>
                </a:solidFill>
                <a:latin typeface="Arial" charset="0"/>
                <a:ea typeface="Tahoma" pitchFamily="34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835150" y="5445125"/>
            <a:ext cx="5562600" cy="1030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7240" rIns="90000" bIns="45000"/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o-RO" sz="14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</a:rPr>
              <a:t>Contact:</a:t>
            </a:r>
          </a:p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altLang="ro-RO" sz="1400" b="1" i="1">
                <a:latin typeface="Arial" charset="0"/>
                <a:ea typeface="Microsoft YaHei" pitchFamily="34" charset="-122"/>
                <a:cs typeface="Arial" charset="0"/>
              </a:rPr>
              <a:t>Adriana Bernardi</a:t>
            </a:r>
          </a:p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o-RO" sz="1400" b="1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</a:rPr>
              <a:t>CNR-ISAC</a:t>
            </a:r>
          </a:p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o-RO" sz="14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</a:rPr>
              <a:t>E-mail </a:t>
            </a:r>
            <a:r>
              <a:rPr lang="it-IT" sz="1400" b="1" i="1">
                <a:latin typeface="Arial" charset="0"/>
                <a:cs typeface="Arial" charset="0"/>
              </a:rPr>
              <a:t>a.bernardi@isac.cnr.it</a:t>
            </a:r>
          </a:p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ro-RO" sz="140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ro-RO" sz="140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348038" y="2586038"/>
            <a:ext cx="5257800" cy="126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7240" rIns="90000" bIns="45000"/>
          <a:lstStyle/>
          <a:p>
            <a:pPr algn="ctr" eaLnBrk="1" hangingPunct="1">
              <a:lnSpc>
                <a:spcPts val="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o-RO" sz="5400" i="1">
                <a:solidFill>
                  <a:srgbClr val="3333CC"/>
                </a:solidFill>
                <a:latin typeface="Brush Script MT" pitchFamily="66" charset="0"/>
                <a:ea typeface="Microsoft YaHei" pitchFamily="34" charset="-122"/>
              </a:rPr>
              <a:t>Thank you for your attention!</a:t>
            </a:r>
          </a:p>
        </p:txBody>
      </p:sp>
      <p:cxnSp>
        <p:nvCxnSpPr>
          <p:cNvPr id="20" name="Connettore 1 11"/>
          <p:cNvCxnSpPr/>
          <p:nvPr/>
        </p:nvCxnSpPr>
        <p:spPr>
          <a:xfrm>
            <a:off x="250825" y="9080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63500"/>
            <a:ext cx="2663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47625"/>
            <a:ext cx="1235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CasellaDiTesto 14"/>
          <p:cNvSpPr txBox="1">
            <a:spLocks noChangeArrowheads="1"/>
          </p:cNvSpPr>
          <p:nvPr/>
        </p:nvSpPr>
        <p:spPr bwMode="auto">
          <a:xfrm>
            <a:off x="3062288" y="87313"/>
            <a:ext cx="4443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Workshop of H2020 geothermal research and innovation projects</a:t>
            </a:r>
            <a:endParaRPr lang="ro-RO" sz="1600">
              <a:latin typeface="Arial Narrow" pitchFamily="34" charset="0"/>
            </a:endParaRPr>
          </a:p>
          <a:p>
            <a:pPr algn="ctr" eaLnBrk="1" hangingPunct="1"/>
            <a:r>
              <a:rPr lang="it-IT" altLang="ro-RO" sz="1600" b="1" i="1">
                <a:latin typeface="Arial Narrow" pitchFamily="34" charset="0"/>
              </a:rPr>
              <a:t>Brussels, September 9°, 2016</a:t>
            </a:r>
          </a:p>
        </p:txBody>
      </p:sp>
      <p:pic>
        <p:nvPicPr>
          <p:cNvPr id="9224" name="Immagine 14" descr="Cheap_GSHPs_picture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916113"/>
            <a:ext cx="20875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5" cstate="print"/>
          <a:srcRect l="1855" t="11034" r="48145" b="12701"/>
          <a:stretch>
            <a:fillRect/>
          </a:stretch>
        </p:blipFill>
        <p:spPr bwMode="auto">
          <a:xfrm>
            <a:off x="5433739" y="5732463"/>
            <a:ext cx="5064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5"/>
          <p:cNvPicPr>
            <a:picLocks noChangeAspect="1" noChangeArrowheads="1"/>
          </p:cNvPicPr>
          <p:nvPr/>
        </p:nvPicPr>
        <p:blipFill>
          <a:blip r:embed="rId6" cstate="print"/>
          <a:srcRect l="47842" t="11034" r="6496" b="12701"/>
          <a:stretch>
            <a:fillRect/>
          </a:stretch>
        </p:blipFill>
        <p:spPr bwMode="auto">
          <a:xfrm>
            <a:off x="3276600" y="5727700"/>
            <a:ext cx="438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ttangolo 18"/>
          <p:cNvSpPr>
            <a:spLocks noChangeArrowheads="1"/>
          </p:cNvSpPr>
          <p:nvPr/>
        </p:nvSpPr>
        <p:spPr bwMode="auto">
          <a:xfrm>
            <a:off x="4572000" y="4292600"/>
            <a:ext cx="3144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  <a:ea typeface="Tahoma" pitchFamily="34" charset="0"/>
                <a:cs typeface="Arial" charset="0"/>
              </a:rPr>
              <a:t>www.cheap-gshp.eu</a:t>
            </a:r>
            <a:endParaRPr lang="it-IT" sz="2400">
              <a:solidFill>
                <a:srgbClr val="FF0000"/>
              </a:solidFill>
              <a:latin typeface="Arial" charset="0"/>
              <a:ea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37135</TotalTime>
  <Words>373</Words>
  <Application>Microsoft Office PowerPoint</Application>
  <PresentationFormat>Presentazione su schermo (4:3)</PresentationFormat>
  <Paragraphs>103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RGS - Romanian Geoexchange Society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T9.1 - TED Plan - Bilbao</dc:title>
  <dc:subject>D9.3 - TED PLan</dc:subject>
  <dc:creator>Doinita CUCUETEANU</dc:creator>
  <cp:keywords>Cheap-GSHPs, Dissemination, TED,</cp:keywords>
  <dc:description>Presentation of Deliverable D9.3 assigned to the Task 9.1</dc:description>
  <cp:lastModifiedBy>Adriana</cp:lastModifiedBy>
  <cp:revision>315</cp:revision>
  <dcterms:created xsi:type="dcterms:W3CDTF">2015-05-25T13:25:20Z</dcterms:created>
  <dcterms:modified xsi:type="dcterms:W3CDTF">2016-09-16T09:50:06Z</dcterms:modified>
  <cp:category>Presentation Management Meeting Bilbao</cp:category>
  <cp:contentStatus>Final version</cp:contentStatus>
</cp:coreProperties>
</file>