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30600650" cy="50399950"/>
  <p:notesSz cx="6797675" cy="9926638"/>
  <p:defaultTextStyle>
    <a:defPPr>
      <a:defRPr lang="it-IT"/>
    </a:defPPr>
    <a:lvl1pPr marL="0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1pPr>
    <a:lvl2pPr marL="1987174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2pPr>
    <a:lvl3pPr marL="3974348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3pPr>
    <a:lvl4pPr marL="5961522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4pPr>
    <a:lvl5pPr marL="7948696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5pPr>
    <a:lvl6pPr marL="9935870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6pPr>
    <a:lvl7pPr marL="11923044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7pPr>
    <a:lvl8pPr marL="13910219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8pPr>
    <a:lvl9pPr marL="15897393" algn="l" defTabSz="3974348" rtl="0" eaLnBrk="1" latinLnBrk="0" hangingPunct="1">
      <a:defRPr sz="78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3936" y="210"/>
      </p:cViewPr>
      <p:guideLst>
        <p:guide orient="horz" pos="15874"/>
        <p:guide pos="9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0351" y="18479993"/>
            <a:ext cx="22088593" cy="16629345"/>
          </a:xfrm>
        </p:spPr>
        <p:txBody>
          <a:bodyPr anchor="b">
            <a:normAutofit/>
          </a:bodyPr>
          <a:lstStyle>
            <a:lvl1pPr>
              <a:defRPr sz="1807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0351" y="35109323"/>
            <a:ext cx="22088593" cy="827713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3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6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9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2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50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180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106147" y="31756514"/>
            <a:ext cx="4669989" cy="574536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6699" y="33287936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1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47" y="4479995"/>
            <a:ext cx="22060261" cy="22907358"/>
          </a:xfrm>
        </p:spPr>
        <p:txBody>
          <a:bodyPr anchor="ctr">
            <a:normAutofit/>
          </a:bodyPr>
          <a:lstStyle>
            <a:lvl1pPr algn="l">
              <a:defRPr sz="16063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347" y="31998206"/>
            <a:ext cx="22060261" cy="11434160"/>
          </a:xfrm>
        </p:spPr>
        <p:txBody>
          <a:bodyPr anchor="ctr">
            <a:normAutofit/>
          </a:bodyPr>
          <a:lstStyle>
            <a:lvl1pPr marL="0" indent="0" algn="l">
              <a:buNone/>
              <a:defRPr sz="60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3002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2pPr>
            <a:lvl3pPr marL="3060040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3pPr>
            <a:lvl4pPr marL="459005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4pPr>
            <a:lvl5pPr marL="612007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5pPr>
            <a:lvl6pPr marL="765009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6pPr>
            <a:lvl7pPr marL="918011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23271045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0839" y="23841429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8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616" y="4479996"/>
            <a:ext cx="20445903" cy="21279979"/>
          </a:xfrm>
        </p:spPr>
        <p:txBody>
          <a:bodyPr anchor="ctr">
            <a:normAutofit/>
          </a:bodyPr>
          <a:lstStyle>
            <a:lvl1pPr algn="l">
              <a:defRPr sz="16063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85118" y="25759975"/>
            <a:ext cx="18920893" cy="279999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3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30020" indent="0">
              <a:buFontTx/>
              <a:buNone/>
              <a:defRPr/>
            </a:lvl2pPr>
            <a:lvl3pPr marL="3060040" indent="0">
              <a:buFontTx/>
              <a:buNone/>
              <a:defRPr/>
            </a:lvl3pPr>
            <a:lvl4pPr marL="4590059" indent="0">
              <a:buFontTx/>
              <a:buNone/>
              <a:defRPr/>
            </a:lvl4pPr>
            <a:lvl5pPr marL="6120079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347" y="31998206"/>
            <a:ext cx="22060261" cy="11434160"/>
          </a:xfrm>
        </p:spPr>
        <p:txBody>
          <a:bodyPr anchor="ctr">
            <a:normAutofit/>
          </a:bodyPr>
          <a:lstStyle>
            <a:lvl1pPr marL="0" indent="0" algn="l">
              <a:buNone/>
              <a:defRPr sz="60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3002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2pPr>
            <a:lvl3pPr marL="3060040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3pPr>
            <a:lvl4pPr marL="459005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4pPr>
            <a:lvl5pPr marL="612007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5pPr>
            <a:lvl6pPr marL="765009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6pPr>
            <a:lvl7pPr marL="918011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94" y="23271045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0839" y="23841429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6051581" y="4762237"/>
            <a:ext cx="1530431" cy="4297562"/>
          </a:xfrm>
          <a:prstGeom prst="rect">
            <a:avLst/>
          </a:prstGeom>
        </p:spPr>
        <p:txBody>
          <a:bodyPr vert="horz" lIns="306007" tIns="153003" rIns="306007" bIns="153003" rtlCol="0" anchor="ctr">
            <a:noAutofit/>
          </a:bodyPr>
          <a:lstStyle/>
          <a:p>
            <a:pPr lvl="0"/>
            <a:r>
              <a:rPr lang="en-US" sz="267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39571" y="21351309"/>
            <a:ext cx="1530431" cy="4297562"/>
          </a:xfrm>
          <a:prstGeom prst="rect">
            <a:avLst/>
          </a:prstGeom>
        </p:spPr>
        <p:txBody>
          <a:bodyPr vert="horz" lIns="306007" tIns="153003" rIns="306007" bIns="153003" rtlCol="0" anchor="ctr">
            <a:noAutofit/>
          </a:bodyPr>
          <a:lstStyle/>
          <a:p>
            <a:pPr lvl="0"/>
            <a:r>
              <a:rPr lang="en-US" sz="267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30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47" y="17919993"/>
            <a:ext cx="22060261" cy="20025088"/>
          </a:xfrm>
        </p:spPr>
        <p:txBody>
          <a:bodyPr anchor="b">
            <a:normAutofit/>
          </a:bodyPr>
          <a:lstStyle>
            <a:lvl1pPr algn="l">
              <a:defRPr sz="16063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0347" y="38079962"/>
            <a:ext cx="22060261" cy="53620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94" y="36088808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0839" y="36621086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92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322616" y="4479996"/>
            <a:ext cx="20445903" cy="21279979"/>
          </a:xfrm>
        </p:spPr>
        <p:txBody>
          <a:bodyPr anchor="ctr">
            <a:normAutofit/>
          </a:bodyPr>
          <a:lstStyle>
            <a:lvl1pPr algn="l">
              <a:defRPr sz="16063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0346" y="31919968"/>
            <a:ext cx="22382555" cy="615999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032">
                <a:solidFill>
                  <a:schemeClr val="accent1"/>
                </a:solidFill>
              </a:defRPr>
            </a:lvl1pPr>
            <a:lvl2pPr marL="1530020" indent="0">
              <a:buFontTx/>
              <a:buNone/>
              <a:defRPr/>
            </a:lvl2pPr>
            <a:lvl3pPr marL="3060040" indent="0">
              <a:buFontTx/>
              <a:buNone/>
              <a:defRPr/>
            </a:lvl3pPr>
            <a:lvl4pPr marL="4590059" indent="0">
              <a:buFontTx/>
              <a:buNone/>
              <a:defRPr/>
            </a:lvl4pPr>
            <a:lvl5pPr marL="6120079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0346" y="38079962"/>
            <a:ext cx="22382555" cy="53620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94" y="36088808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0839" y="36621086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6051581" y="4762237"/>
            <a:ext cx="1530431" cy="4297562"/>
          </a:xfrm>
          <a:prstGeom prst="rect">
            <a:avLst/>
          </a:prstGeom>
        </p:spPr>
        <p:txBody>
          <a:bodyPr vert="horz" lIns="306007" tIns="153003" rIns="306007" bIns="153003" rtlCol="0" anchor="ctr">
            <a:noAutofit/>
          </a:bodyPr>
          <a:lstStyle/>
          <a:p>
            <a:pPr lvl="0"/>
            <a:r>
              <a:rPr lang="en-US" sz="267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39571" y="21351309"/>
            <a:ext cx="1530431" cy="4297562"/>
          </a:xfrm>
          <a:prstGeom prst="rect">
            <a:avLst/>
          </a:prstGeom>
        </p:spPr>
        <p:txBody>
          <a:bodyPr vert="horz" lIns="306007" tIns="153003" rIns="306007" bIns="153003" rtlCol="0" anchor="ctr">
            <a:noAutofit/>
          </a:bodyPr>
          <a:lstStyle/>
          <a:p>
            <a:pPr lvl="0"/>
            <a:r>
              <a:rPr lang="en-US" sz="267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62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49" y="4610861"/>
            <a:ext cx="22060258" cy="21165480"/>
          </a:xfrm>
        </p:spPr>
        <p:txBody>
          <a:bodyPr anchor="ctr">
            <a:normAutofit/>
          </a:bodyPr>
          <a:lstStyle>
            <a:lvl1pPr algn="l">
              <a:defRPr sz="16063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0347" y="31919968"/>
            <a:ext cx="22060261" cy="615999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032">
                <a:solidFill>
                  <a:schemeClr val="accent1"/>
                </a:solidFill>
              </a:defRPr>
            </a:lvl1pPr>
            <a:lvl2pPr marL="1530020" indent="0">
              <a:buFontTx/>
              <a:buNone/>
              <a:defRPr/>
            </a:lvl2pPr>
            <a:lvl3pPr marL="3060040" indent="0">
              <a:buFontTx/>
              <a:buNone/>
              <a:defRPr/>
            </a:lvl3pPr>
            <a:lvl4pPr marL="4590059" indent="0">
              <a:buFontTx/>
              <a:buNone/>
              <a:defRPr/>
            </a:lvl4pPr>
            <a:lvl5pPr marL="6120079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0347" y="38079962"/>
            <a:ext cx="22060261" cy="53620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36088808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0839" y="36621086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03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4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19208" y="4610857"/>
            <a:ext cx="5542292" cy="38831163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349" y="4610857"/>
            <a:ext cx="15783390" cy="38831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671" y="4586631"/>
            <a:ext cx="22050937" cy="941335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347" y="15679984"/>
            <a:ext cx="22060261" cy="277620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4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47" y="15246110"/>
            <a:ext cx="22060261" cy="10794320"/>
          </a:xfrm>
        </p:spPr>
        <p:txBody>
          <a:bodyPr anchor="b"/>
          <a:lstStyle>
            <a:lvl1pPr algn="l">
              <a:defRPr sz="13386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347" y="26319974"/>
            <a:ext cx="22060261" cy="6323143"/>
          </a:xfrm>
        </p:spPr>
        <p:txBody>
          <a:bodyPr anchor="t"/>
          <a:lstStyle>
            <a:lvl1pPr marL="0" indent="0" algn="l">
              <a:buNone/>
              <a:defRPr sz="669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3002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2pPr>
            <a:lvl3pPr marL="3060040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3pPr>
            <a:lvl4pPr marL="459005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4pPr>
            <a:lvl5pPr marL="612007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5pPr>
            <a:lvl6pPr marL="765009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6pPr>
            <a:lvl7pPr marL="918011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94" y="23271045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0839" y="23841429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83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0351" y="15702814"/>
            <a:ext cx="10700626" cy="2768688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61448" y="15702814"/>
            <a:ext cx="10699161" cy="2768688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0839" y="5789479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064" y="16363639"/>
            <a:ext cx="9619915" cy="4234992"/>
          </a:xfrm>
        </p:spPr>
        <p:txBody>
          <a:bodyPr anchor="b">
            <a:noAutofit/>
          </a:bodyPr>
          <a:lstStyle>
            <a:lvl1pPr marL="0" indent="0">
              <a:buNone/>
              <a:defRPr sz="8032" b="0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346" y="20598635"/>
            <a:ext cx="10700630" cy="2282404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28478" y="16339917"/>
            <a:ext cx="9615374" cy="4234992"/>
          </a:xfrm>
        </p:spPr>
        <p:txBody>
          <a:bodyPr anchor="b">
            <a:noAutofit/>
          </a:bodyPr>
          <a:lstStyle>
            <a:lvl1pPr marL="0" indent="0">
              <a:buNone/>
              <a:defRPr sz="8032" b="0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849425" y="20574913"/>
            <a:ext cx="10694432" cy="2282404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0839" y="5789479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23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666" y="4586631"/>
            <a:ext cx="22050941" cy="941335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92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46" y="3278334"/>
            <a:ext cx="8799976" cy="7174989"/>
          </a:xfrm>
        </p:spPr>
        <p:txBody>
          <a:bodyPr anchor="b"/>
          <a:lstStyle>
            <a:lvl1pPr algn="l">
              <a:defRPr sz="6693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235" y="3278345"/>
            <a:ext cx="12686372" cy="39794964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0346" y="11748325"/>
            <a:ext cx="8799976" cy="31324958"/>
          </a:xfrm>
        </p:spPr>
        <p:txBody>
          <a:bodyPr/>
          <a:lstStyle>
            <a:lvl1pPr marL="0" indent="0">
              <a:buNone/>
              <a:defRPr sz="4685"/>
            </a:lvl1pPr>
            <a:lvl2pPr marL="1530020" indent="0">
              <a:buNone/>
              <a:defRPr sz="4016"/>
            </a:lvl2pPr>
            <a:lvl3pPr marL="3060040" indent="0">
              <a:buNone/>
              <a:defRPr sz="3347"/>
            </a:lvl3pPr>
            <a:lvl4pPr marL="4590059" indent="0">
              <a:buNone/>
              <a:defRPr sz="3012"/>
            </a:lvl4pPr>
            <a:lvl5pPr marL="6120079" indent="0">
              <a:buNone/>
              <a:defRPr sz="3012"/>
            </a:lvl5pPr>
            <a:lvl6pPr marL="7650099" indent="0">
              <a:buNone/>
              <a:defRPr sz="3012"/>
            </a:lvl6pPr>
            <a:lvl7pPr marL="9180119" indent="0">
              <a:buNone/>
              <a:defRPr sz="3012"/>
            </a:lvl7pPr>
            <a:lvl8pPr marL="10710139" indent="0">
              <a:buNone/>
              <a:defRPr sz="3012"/>
            </a:lvl8pPr>
            <a:lvl9pPr marL="12240158" indent="0">
              <a:buNone/>
              <a:defRPr sz="301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5226621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5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47" y="35279965"/>
            <a:ext cx="22060261" cy="4165000"/>
          </a:xfrm>
        </p:spPr>
        <p:txBody>
          <a:bodyPr anchor="b">
            <a:normAutofit/>
          </a:bodyPr>
          <a:lstStyle>
            <a:lvl1pPr algn="l">
              <a:defRPr sz="8032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0347" y="4666405"/>
            <a:ext cx="22060261" cy="28330460"/>
          </a:xfrm>
        </p:spPr>
        <p:txBody>
          <a:bodyPr anchor="t">
            <a:normAutofit/>
          </a:bodyPr>
          <a:lstStyle>
            <a:lvl1pPr marL="0" indent="0" algn="ctr">
              <a:buNone/>
              <a:defRPr sz="5354"/>
            </a:lvl1pPr>
            <a:lvl2pPr marL="1530020" indent="0">
              <a:buNone/>
              <a:defRPr sz="5354"/>
            </a:lvl2pPr>
            <a:lvl3pPr marL="3060040" indent="0">
              <a:buNone/>
              <a:defRPr sz="5354"/>
            </a:lvl3pPr>
            <a:lvl4pPr marL="4590059" indent="0">
              <a:buNone/>
              <a:defRPr sz="5354"/>
            </a:lvl4pPr>
            <a:lvl5pPr marL="6120079" indent="0">
              <a:buNone/>
              <a:defRPr sz="5354"/>
            </a:lvl5pPr>
            <a:lvl6pPr marL="7650099" indent="0">
              <a:buNone/>
              <a:defRPr sz="5354"/>
            </a:lvl6pPr>
            <a:lvl7pPr marL="9180119" indent="0">
              <a:buNone/>
              <a:defRPr sz="5354"/>
            </a:lvl7pPr>
            <a:lvl8pPr marL="10710139" indent="0">
              <a:buNone/>
              <a:defRPr sz="5354"/>
            </a:lvl8pPr>
            <a:lvl9pPr marL="12240158" indent="0">
              <a:buNone/>
              <a:defRPr sz="535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0347" y="39444965"/>
            <a:ext cx="22060261" cy="3628326"/>
          </a:xfrm>
        </p:spPr>
        <p:txBody>
          <a:bodyPr>
            <a:normAutofit/>
          </a:bodyPr>
          <a:lstStyle>
            <a:lvl1pPr marL="0" indent="0">
              <a:buNone/>
              <a:defRPr sz="4016"/>
            </a:lvl1pPr>
            <a:lvl2pPr marL="1530020" indent="0">
              <a:buNone/>
              <a:defRPr sz="4016"/>
            </a:lvl2pPr>
            <a:lvl3pPr marL="3060040" indent="0">
              <a:buNone/>
              <a:defRPr sz="3347"/>
            </a:lvl3pPr>
            <a:lvl4pPr marL="4590059" indent="0">
              <a:buNone/>
              <a:defRPr sz="3012"/>
            </a:lvl4pPr>
            <a:lvl5pPr marL="6120079" indent="0">
              <a:buNone/>
              <a:defRPr sz="3012"/>
            </a:lvl5pPr>
            <a:lvl6pPr marL="7650099" indent="0">
              <a:buNone/>
              <a:defRPr sz="3012"/>
            </a:lvl6pPr>
            <a:lvl7pPr marL="9180119" indent="0">
              <a:buNone/>
              <a:defRPr sz="3012"/>
            </a:lvl7pPr>
            <a:lvl8pPr marL="10710139" indent="0">
              <a:buNone/>
              <a:defRPr sz="3012"/>
            </a:lvl8pPr>
            <a:lvl9pPr marL="12240158" indent="0">
              <a:buNone/>
              <a:defRPr sz="301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94" y="36088808"/>
            <a:ext cx="4545776" cy="373336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0839" y="36621086"/>
            <a:ext cx="1957645" cy="2683331"/>
          </a:xfrm>
        </p:spPr>
        <p:txBody>
          <a:bodyPr/>
          <a:lstStyle/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" y="1679998"/>
            <a:ext cx="6630141" cy="4878776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68340" y="2095"/>
            <a:ext cx="6533332" cy="5036296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612013" cy="50399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9666" y="4586631"/>
            <a:ext cx="22050941" cy="9413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347" y="15679984"/>
            <a:ext cx="22060261" cy="2855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010552" y="45087227"/>
            <a:ext cx="2564712" cy="2720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834B-925D-4A46-9F2E-D8EECE37D3B2}" type="datetimeFigureOut">
              <a:rPr lang="it-IT" smtClean="0"/>
              <a:pPr/>
              <a:t>01/04/2016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0346" y="45092518"/>
            <a:ext cx="1913038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10839" y="5789479"/>
            <a:ext cx="195764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93">
                <a:solidFill>
                  <a:srgbClr val="FEFFFF"/>
                </a:solidFill>
              </a:defRPr>
            </a:lvl1pPr>
          </a:lstStyle>
          <a:p>
            <a:fld id="{0308C239-63D2-48D9-A35E-B8189E69F1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19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1530020" rtl="0" eaLnBrk="1" latinLnBrk="0" hangingPunct="1">
        <a:spcBef>
          <a:spcPct val="0"/>
        </a:spcBef>
        <a:buNone/>
        <a:defRPr sz="12047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47515" indent="-1147515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60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486282" indent="-956262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53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825050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6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55069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85089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415109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945129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475149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005168" indent="-765010" algn="l" defTabSz="1530020" rtl="0" eaLnBrk="1" latinLnBrk="0" hangingPunct="1">
        <a:spcBef>
          <a:spcPts val="3347"/>
        </a:spcBef>
        <a:spcAft>
          <a:spcPts val="0"/>
        </a:spcAft>
        <a:buClr>
          <a:schemeClr val="accent1"/>
        </a:buClr>
        <a:buFont typeface="Wingdings 3" charset="2"/>
        <a:buChar char=""/>
        <a:defRPr sz="4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1pPr>
      <a:lvl2pPr marL="1530020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2pPr>
      <a:lvl3pPr marL="3060040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3pPr>
      <a:lvl4pPr marL="4590059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120079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7650099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180119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0710139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2240158" algn="l" defTabSz="153002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emf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7988547" y="12397074"/>
            <a:ext cx="22104383" cy="754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indent="-685800" algn="just" defTabSz="914400" fontAlgn="base"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</a:pPr>
            <a:r>
              <a:rPr kumimoji="0" lang="en-US" altLang="it-IT" sz="44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Thematic geothermal mapping</a:t>
            </a:r>
            <a:r>
              <a:rPr kumimoji="0" lang="en-US" altLang="it-IT" sz="4400" b="1" i="0" u="none" strike="noStrike" cap="none" normalizeH="0" dirty="0" smtClean="0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altLang="it-IT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scale </a:t>
            </a:r>
            <a:r>
              <a:rPr lang="en-US" altLang="it-IT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altLang="it-IT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planning of geothermal </a:t>
            </a:r>
            <a:r>
              <a:rPr lang="en-US" altLang="it-IT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</a:p>
          <a:p>
            <a:pPr marL="685800" indent="-685800" algn="just" defTabSz="914400" fontAlgn="base"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Drilling </a:t>
            </a: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developments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combined with </a:t>
            </a: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Ground Source Heat </a:t>
            </a: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Exchanger (GSHE) designs </a:t>
            </a:r>
            <a:r>
              <a:rPr lang="en-US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improve installation 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techniques and </a:t>
            </a:r>
            <a:r>
              <a:rPr lang="en-US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saving, ensure higher safety, reduce permit 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</a:p>
          <a:p>
            <a:pPr marL="685800" indent="-685800" algn="just" defTabSz="914400" fontAlgn="base"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</a:t>
            </a: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for GSHE and heat pumps and Decision Support System (DSS)</a:t>
            </a:r>
            <a:r>
              <a:rPr lang="en-US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optimum selection, design and implementation of complete systems</a:t>
            </a:r>
            <a:r>
              <a:rPr lang="en-US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different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</a:t>
            </a:r>
            <a:endParaRPr lang="en-US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just" defTabSz="914400" fontAlgn="base"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4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pumps with improved performances at higher temperatures </a:t>
            </a:r>
            <a:r>
              <a:rPr lang="en-US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avoid having to change heating terminals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retrofitting of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existing/historical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buildings and </a:t>
            </a:r>
            <a:r>
              <a:rPr lang="en-US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increase 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efficiency</a:t>
            </a:r>
            <a:endParaRPr lang="en-US" altLang="it-IT" sz="4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31" y="924487"/>
            <a:ext cx="7472212" cy="2155029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8963377" y="886660"/>
            <a:ext cx="9542337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Cheap and Efficient Application </a:t>
            </a:r>
            <a:endParaRPr lang="it-IT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Reliable Ground Source Heat Exchangers and Pumps</a:t>
            </a:r>
            <a:endParaRPr lang="it-IT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110581" y="5761303"/>
            <a:ext cx="256333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Shallow geothermal technologies in 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Heritage: 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Cheap-GSHPs 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endParaRPr lang="it-IT" sz="8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4948" y="924487"/>
            <a:ext cx="3228623" cy="215003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1961829" y="3685358"/>
            <a:ext cx="6197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www.cheap-gshp.eu </a:t>
            </a:r>
            <a:endParaRPr lang="it-IT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2352805" y="1070897"/>
            <a:ext cx="8010099" cy="202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Cheap-GSHPs project has received funding from the European union’s Horizon 2020 research and innovation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under grant agreement No. 657982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3219254" y="45690656"/>
            <a:ext cx="105296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72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Consortium Partners</a:t>
            </a:r>
            <a:endParaRPr kumimoji="0" lang="it-IT" altLang="it-IT" sz="7200" b="0" i="0" u="none" strike="noStrike" cap="none" normalizeH="0" baseline="0" dirty="0" smtClean="0">
              <a:ln>
                <a:noFill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22" y="47311351"/>
            <a:ext cx="1317358" cy="1302217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43" y="48903305"/>
            <a:ext cx="1827593" cy="980252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216" y="48990917"/>
            <a:ext cx="2350450" cy="984325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68" y="48990917"/>
            <a:ext cx="2451239" cy="984325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03" y="47311351"/>
            <a:ext cx="1605058" cy="1302217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468" y="47364878"/>
            <a:ext cx="1751177" cy="1248687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756" y="48751242"/>
            <a:ext cx="1471841" cy="1394707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661" y="47498544"/>
            <a:ext cx="1961143" cy="98025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216" y="49082602"/>
            <a:ext cx="4449203" cy="800954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993" y="48903305"/>
            <a:ext cx="2009517" cy="98025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467" y="48903304"/>
            <a:ext cx="2676199" cy="980252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334" y="47604328"/>
            <a:ext cx="2712333" cy="7925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92" y="47311351"/>
            <a:ext cx="1293957" cy="1302217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7231147" y="48751243"/>
            <a:ext cx="3127877" cy="1394706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79" y="47531086"/>
            <a:ext cx="2178195" cy="7633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623" y="47512448"/>
            <a:ext cx="2020974" cy="9768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17" y="48903304"/>
            <a:ext cx="2403709" cy="946538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63" y="47519456"/>
            <a:ext cx="2455180" cy="969796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760" y="47604328"/>
            <a:ext cx="1825617" cy="7686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2" name="Rettangolo 61"/>
          <p:cNvSpPr/>
          <p:nvPr/>
        </p:nvSpPr>
        <p:spPr>
          <a:xfrm>
            <a:off x="7988548" y="9747496"/>
            <a:ext cx="223704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</a:pPr>
            <a:r>
              <a:rPr lang="en-US" sz="4400" b="0" i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4400" b="0" i="0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</a:t>
            </a:r>
            <a:r>
              <a:rPr lang="en-US" sz="4400" b="0" i="0" strike="noStrike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</a:t>
            </a:r>
            <a:r>
              <a:rPr lang="en-US" sz="4400" b="0" i="0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 costs</a:t>
            </a:r>
            <a:r>
              <a:rPr lang="en-US" sz="4400" b="0" i="0" strike="noStrike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shallow geothermal</a:t>
            </a:r>
            <a:r>
              <a:rPr lang="en-US" sz="4400" b="0" i="0" u="none" strike="noStrik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systems </a:t>
            </a:r>
            <a:r>
              <a:rPr lang="en-US" sz="4400" b="0" i="0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25-30%</a:t>
            </a: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</a:pP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4400" b="0" i="0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ncrease</a:t>
            </a:r>
            <a:r>
              <a:rPr lang="en-US" sz="4400" b="0" i="0" strike="noStrike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400" b="0" i="0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deployment</a:t>
            </a:r>
            <a:r>
              <a:rPr lang="en-US" sz="4400" b="0" i="0" strike="noStrike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this technology </a:t>
            </a:r>
            <a:r>
              <a:rPr lang="en-US" sz="4400" b="0" i="0" u="none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10% </a:t>
            </a:r>
            <a:r>
              <a:rPr lang="en-US" sz="4400" b="0" i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versus current estimates </a:t>
            </a: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</a:pP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4400" b="0" i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 to the environment with an additional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1800 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T/y CO</a:t>
            </a:r>
            <a:r>
              <a:rPr lang="en-US" sz="4400" baseline="-25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 </a:t>
            </a:r>
            <a:r>
              <a:rPr lang="en-US" sz="4400" b="0" i="0" strike="noStrik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</a:t>
            </a:r>
            <a:endParaRPr lang="it-IT" sz="4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1957029" y="22096885"/>
            <a:ext cx="281359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Technologies demonstrated in 6 real sites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 to be applied in 10 virtual cases</a:t>
            </a:r>
          </a:p>
          <a:p>
            <a:pPr marL="685800" indent="-685800" algn="just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5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Notable cultural-historical buildings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test the innovative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</a:t>
            </a:r>
            <a:endParaRPr lang="en-US" sz="5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just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Set-up of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operational plan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identify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preservation of architectural integrity and aesthetical value, capacity to meet the specific energy and regulatory obligations</a:t>
            </a:r>
          </a:p>
          <a:p>
            <a:pPr marL="685800" indent="-685800" algn="just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recommendations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wide-spread and successful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technologies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the shallow geothermal market applied to historical 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buildings</a:t>
            </a:r>
          </a:p>
          <a:p>
            <a:pPr marL="685800" indent="-685800" algn="just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Concrete proof how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shallow geothermal systems may successfully </a:t>
            </a:r>
            <a:r>
              <a:rPr lang="en-US" sz="5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overpass conservational constraints and barriers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geothermal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cultural 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</a:t>
            </a:r>
            <a:endParaRPr lang="it-IT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1930400" y="9655163"/>
            <a:ext cx="5314043" cy="2308324"/>
          </a:xfrm>
          <a:prstGeom prst="rect">
            <a:avLst/>
          </a:prstGeom>
          <a:noFill/>
          <a:ln w="85725" cmpd="dbl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72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objectives</a:t>
            </a:r>
            <a:endParaRPr kumimoji="0" lang="it-IT" altLang="it-IT" sz="7200" b="0" i="0" u="none" strike="noStrike" cap="none" normalizeH="0" baseline="0" dirty="0" smtClean="0">
              <a:ln>
                <a:noFill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1957029" y="15013175"/>
            <a:ext cx="5668414" cy="2308324"/>
          </a:xfrm>
          <a:prstGeom prst="rect">
            <a:avLst/>
          </a:prstGeom>
          <a:noFill/>
          <a:ln w="85725" cmpd="dbl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72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innovations</a:t>
            </a:r>
            <a:endParaRPr lang="it-IT" altLang="it-IT" sz="72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4121437" y="20381833"/>
            <a:ext cx="22430230" cy="1200329"/>
          </a:xfrm>
          <a:prstGeom prst="rect">
            <a:avLst/>
          </a:prstGeom>
          <a:noFill/>
          <a:ln w="85725" cmpd="dbl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Demonstrations in Historical Buildings</a:t>
            </a:r>
            <a:endParaRPr lang="en-US" sz="72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8995130" y="3772949"/>
            <a:ext cx="77283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Coordinator: 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CNR-ISAC</a:t>
            </a:r>
            <a:endParaRPr lang="it-IT" sz="40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15531887" y="3785453"/>
            <a:ext cx="149541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person: Adriana Bernardi (a.bernardi@isac.cnr.it)</a:t>
            </a:r>
            <a:endParaRPr lang="it-IT" sz="40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5" name="Connettore 1 84"/>
          <p:cNvCxnSpPr/>
          <p:nvPr/>
        </p:nvCxnSpPr>
        <p:spPr>
          <a:xfrm>
            <a:off x="3402340" y="45391477"/>
            <a:ext cx="10332000" cy="0"/>
          </a:xfrm>
          <a:prstGeom prst="line">
            <a:avLst/>
          </a:prstGeom>
          <a:ln w="25400">
            <a:head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13729562" y="47184351"/>
            <a:ext cx="16567166" cy="0"/>
          </a:xfrm>
          <a:prstGeom prst="line">
            <a:avLst/>
          </a:prstGeom>
          <a:ln w="25400"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>
            <a:off x="13734545" y="45391477"/>
            <a:ext cx="0" cy="1791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25" y="34837751"/>
            <a:ext cx="6815435" cy="4827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9"/>
          <a:stretch/>
        </p:blipFill>
        <p:spPr>
          <a:xfrm>
            <a:off x="22043571" y="29534538"/>
            <a:ext cx="5399929" cy="5724000"/>
          </a:xfrm>
          <a:prstGeom prst="rect">
            <a:avLst/>
          </a:prstGeom>
        </p:spPr>
      </p:pic>
      <p:pic>
        <p:nvPicPr>
          <p:cNvPr id="1026" name="fancybox-img" descr="Baldassarre Longhena (1598-1682). Ca’ Rezzonico, facciata sul Canal Grande.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"/>
          <a:stretch>
            <a:fillRect/>
          </a:stretch>
        </p:blipFill>
        <p:spPr bwMode="auto">
          <a:xfrm>
            <a:off x="12470285" y="29550145"/>
            <a:ext cx="6406177" cy="57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Manastir Bodjani_250614_foto Milos Peric 0027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8304681" y="41391377"/>
            <a:ext cx="7278253" cy="4827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77" y="29589785"/>
            <a:ext cx="7241400" cy="4827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6" y="40119806"/>
            <a:ext cx="7253123" cy="4808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r="5768"/>
          <a:stretch/>
        </p:blipFill>
        <p:spPr>
          <a:xfrm>
            <a:off x="15190216" y="36001354"/>
            <a:ext cx="7789934" cy="48256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16216" y="33669907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23004197" y="40027868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</a:t>
            </a:r>
            <a:endParaRPr lang="it-IT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5617709" y="45474669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g)</a:t>
            </a:r>
            <a:endParaRPr lang="it-IT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10631600" y="39013944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endParaRPr lang="it-IT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13792441" y="44256603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18876462" y="34605124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</a:t>
            </a:r>
            <a:endParaRPr lang="it-IT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27438611" y="34505359"/>
            <a:ext cx="10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734207" y="29630099"/>
            <a:ext cx="696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Belfield House at University College (Dublin, Ireland)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26807" y="38566789"/>
            <a:ext cx="696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Museum of Zagreb (Zagreb</a:t>
            </a:r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Croatia</a:t>
            </a:r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812562" y="43748119"/>
            <a:ext cx="6316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of Santa Croce (Florence, Italy)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1606144" y="29588495"/>
            <a:ext cx="6316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historical building (Bucharest, Romania)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2472803" y="34137218"/>
            <a:ext cx="6316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Ca’ Rezzonico and Ca’ </a:t>
            </a:r>
            <a:r>
              <a:rPr lang="it-IT" sz="3200" b="1" i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Lupelli</a:t>
            </a:r>
            <a:r>
              <a:rPr lang="it-IT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(Venice, Italy)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15507923" y="39720091"/>
            <a:ext cx="717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Museum of Bosnia and Herzegovina (Sarajevo, </a:t>
            </a:r>
            <a:r>
              <a:rPr lang="en-US" sz="3200" b="1" i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BiH</a:t>
            </a:r>
            <a:r>
              <a:rPr 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18901170" y="45052388"/>
            <a:ext cx="6316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Orthodox Bođani Monastery (Bođani, Serbia)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24655197" y="36536106"/>
            <a:ext cx="4932000" cy="16081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1371600" indent="-1371600" algn="ctr">
              <a:spcAft>
                <a:spcPts val="300"/>
              </a:spcAft>
            </a:pPr>
            <a:r>
              <a:rPr lang="en-US" sz="4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</a:t>
            </a:r>
            <a:r>
              <a:rPr lang="en-US" sz="480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demo: </a:t>
            </a:r>
            <a:endParaRPr lang="en-US" sz="4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0" indent="-1371600" algn="ctr">
              <a:spcAft>
                <a:spcPts val="300"/>
              </a:spcAft>
            </a:pPr>
            <a:r>
              <a:rPr lang="en-US" sz="480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80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480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i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24773667" y="38518567"/>
            <a:ext cx="4813530" cy="16092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800" i="1" dirty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</a:t>
            </a:r>
            <a:r>
              <a:rPr lang="en-US" sz="4800" i="1" dirty="0" smtClean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demo:</a:t>
            </a:r>
            <a:br>
              <a:rPr lang="en-US" sz="4800" i="1" dirty="0" smtClean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i="1" dirty="0" smtClean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4800" i="1" dirty="0" smtClean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d, e, f &amp; </a:t>
            </a:r>
            <a:r>
              <a:rPr lang="en-US" sz="4800" i="1" dirty="0" smtClean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endParaRPr lang="en-US" sz="4800" i="1" dirty="0" smtClean="0">
              <a:solidFill>
                <a:srgbClr val="0066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580</TotalTime>
  <Words>377</Words>
  <Application>Microsoft Office PowerPoint</Application>
  <PresentationFormat>Personalizzato</PresentationFormat>
  <Paragraphs>40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Tahoma</vt:lpstr>
      <vt:lpstr>Wingdings</vt:lpstr>
      <vt:lpstr>Wingdings 3</vt:lpstr>
      <vt:lpstr>Filo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</dc:creator>
  <cp:lastModifiedBy>ARIANNA</cp:lastModifiedBy>
  <cp:revision>45</cp:revision>
  <cp:lastPrinted>2016-02-24T08:45:59Z</cp:lastPrinted>
  <dcterms:created xsi:type="dcterms:W3CDTF">2016-02-23T14:13:30Z</dcterms:created>
  <dcterms:modified xsi:type="dcterms:W3CDTF">2016-04-01T14:32:51Z</dcterms:modified>
</cp:coreProperties>
</file>